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0" r:id="rId4"/>
    <p:sldId id="258" r:id="rId5"/>
    <p:sldId id="262" r:id="rId6"/>
    <p:sldId id="259" r:id="rId7"/>
    <p:sldId id="269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6" r:id="rId21"/>
    <p:sldId id="277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4B445-73A4-4D49-A5D0-8C46D040088D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6E81-23D6-6842-B8FA-2EDB0CDFC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 me an instance</a:t>
            </a:r>
            <a:r>
              <a:rPr lang="en-US" baseline="0" dirty="0" smtClean="0"/>
              <a:t> of express so that I can listen for incoming request as /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/widget and use </a:t>
            </a:r>
            <a:r>
              <a:rPr lang="en-US" baseline="0" dirty="0" err="1" smtClean="0"/>
              <a:t>findAllWidgets</a:t>
            </a:r>
            <a:r>
              <a:rPr lang="en-US" baseline="0" dirty="0" smtClean="0"/>
              <a:t> to get data and response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7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8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by $ </a:t>
            </a:r>
            <a:r>
              <a:rPr lang="en-US" dirty="0" err="1" smtClean="0"/>
              <a:t>ng</a:t>
            </a:r>
            <a:r>
              <a:rPr lang="en-US" baseline="0" dirty="0" smtClean="0"/>
              <a:t> g c widget-heading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http://localhost:4200/widget should</a:t>
            </a:r>
            <a:r>
              <a:rPr lang="en-US" baseline="0" dirty="0" smtClean="0"/>
              <a:t> work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6E81-23D6-6842-B8FA-2EDB0CDFCC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8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3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1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2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6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4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55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5C824-99F5-234A-8633-526CDAB726C2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4DBB-D393-4C4A-ADDE-2A9DA59A5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3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4200/widg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100/api/widge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WebSite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5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6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30" b="-4830"/>
          <a:stretch/>
        </p:blipFill>
        <p:spPr>
          <a:xfrm>
            <a:off x="457200" y="586128"/>
            <a:ext cx="8229600" cy="5540035"/>
          </a:xfrm>
        </p:spPr>
      </p:pic>
    </p:spTree>
    <p:extLst>
      <p:ext uri="{BB962C8B-B14F-4D97-AF65-F5344CB8AC3E}">
        <p14:creationId xmlns:p14="http://schemas.microsoft.com/office/powerpoint/2010/main" val="81296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9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59" b="-19359"/>
          <a:stretch>
            <a:fillRect/>
          </a:stretch>
        </p:blipFill>
        <p:spPr>
          <a:xfrm>
            <a:off x="457200" y="561706"/>
            <a:ext cx="8229600" cy="5564457"/>
          </a:xfrm>
        </p:spPr>
      </p:pic>
    </p:spTree>
    <p:extLst>
      <p:ext uri="{BB962C8B-B14F-4D97-AF65-F5344CB8AC3E}">
        <p14:creationId xmlns:p14="http://schemas.microsoft.com/office/powerpoint/2010/main" val="69856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59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r="2631"/>
          <a:stretch>
            <a:fillRect/>
          </a:stretch>
        </p:blipFill>
        <p:spPr>
          <a:xfrm>
            <a:off x="457200" y="915826"/>
            <a:ext cx="8229600" cy="5210338"/>
          </a:xfrm>
        </p:spPr>
      </p:pic>
    </p:spTree>
    <p:extLst>
      <p:ext uri="{BB962C8B-B14F-4D97-AF65-F5344CB8AC3E}">
        <p14:creationId xmlns:p14="http://schemas.microsoft.com/office/powerpoint/2010/main" val="108657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Client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7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Data Model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smtClean="0"/>
              <a:t>Widget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_id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type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size</a:t>
            </a:r>
            <a:r>
              <a:rPr lang="en-US" dirty="0" smtClean="0"/>
              <a:t>: Number;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text</a:t>
            </a:r>
            <a:r>
              <a:rPr lang="en-US" dirty="0" smtClean="0"/>
              <a:t>: String;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(_id: String, </a:t>
            </a:r>
            <a:r>
              <a:rPr lang="en-US" dirty="0" err="1" smtClean="0"/>
              <a:t>type:String</a:t>
            </a:r>
            <a:r>
              <a:rPr lang="en-US" dirty="0" smtClean="0"/>
              <a:t>, size: Number, text: String){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_id</a:t>
            </a:r>
            <a:r>
              <a:rPr lang="en-US" b="1" dirty="0"/>
              <a:t> </a:t>
            </a:r>
            <a:r>
              <a:rPr lang="en-US" dirty="0" smtClean="0"/>
              <a:t>= _id;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type</a:t>
            </a:r>
            <a:r>
              <a:rPr lang="en-US" b="1" dirty="0"/>
              <a:t> </a:t>
            </a:r>
            <a:r>
              <a:rPr lang="en-US" dirty="0" smtClean="0"/>
              <a:t>= type;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size</a:t>
            </a:r>
            <a:r>
              <a:rPr lang="en-US" b="1" dirty="0"/>
              <a:t> </a:t>
            </a:r>
            <a:r>
              <a:rPr lang="en-US" dirty="0" smtClean="0"/>
              <a:t>= size;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text</a:t>
            </a:r>
            <a:r>
              <a:rPr lang="en-US" b="1" dirty="0"/>
              <a:t> </a:t>
            </a:r>
            <a:r>
              <a:rPr lang="en-US" dirty="0" smtClean="0"/>
              <a:t>= text;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5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 a Service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{Injectable} </a:t>
            </a:r>
            <a:r>
              <a:rPr lang="en-US" b="1" dirty="0"/>
              <a:t>from '@angular/core'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{Widget} </a:t>
            </a:r>
            <a:r>
              <a:rPr lang="en-US" b="1" dirty="0"/>
              <a:t>from '../models/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</a:t>
            </a:r>
            <a:r>
              <a:rPr lang="en-US" dirty="0"/>
              <a:t>WIDGETS</a:t>
            </a:r>
            <a:r>
              <a:rPr lang="en-US" dirty="0" smtClean="0"/>
              <a:t>} </a:t>
            </a:r>
            <a:r>
              <a:rPr lang="en-US" b="1" dirty="0"/>
              <a:t>from './</a:t>
            </a:r>
            <a:r>
              <a:rPr lang="en-US" b="1" dirty="0" err="1"/>
              <a:t>widget.mock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/>
              <a:t>Injectable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widgets</a:t>
            </a:r>
            <a:r>
              <a:rPr lang="en-US" dirty="0" smtClean="0"/>
              <a:t>: Widget[] = </a:t>
            </a:r>
            <a:r>
              <a:rPr lang="en-US" dirty="0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findAllWidgets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/>
              <a:t>return </a:t>
            </a:r>
            <a:r>
              <a:rPr lang="en-US" b="1" dirty="0" err="1"/>
              <a:t>this</a:t>
            </a:r>
            <a:r>
              <a:rPr lang="en-US" dirty="0" err="1" smtClean="0"/>
              <a:t>.</a:t>
            </a:r>
            <a:r>
              <a:rPr lang="en-US" b="1" dirty="0" err="1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8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</a:t>
            </a:r>
            <a:r>
              <a:rPr lang="en-US" dirty="0" err="1" smtClean="0"/>
              <a:t>WidgetServices</a:t>
            </a:r>
            <a:r>
              <a:rPr lang="en-US" dirty="0" smtClean="0"/>
              <a:t> provider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/>
              <a:t>} </a:t>
            </a:r>
            <a:r>
              <a:rPr lang="en-US" b="1" dirty="0"/>
              <a:t>from './services/</a:t>
            </a:r>
            <a:r>
              <a:rPr lang="en-US" b="1" dirty="0" err="1"/>
              <a:t>widget.service.client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/>
              <a:t>NgModule</a:t>
            </a:r>
            <a:r>
              <a:rPr lang="en-US" dirty="0" smtClean="0"/>
              <a:t>({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declarations</a:t>
            </a:r>
            <a:r>
              <a:rPr lang="en-US" dirty="0" smtClean="0"/>
              <a:t>: [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AppComponent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LoginComponent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RegisterComponent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ProfileComponent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WebsiteListComponent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],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imports</a:t>
            </a:r>
            <a:r>
              <a:rPr lang="en-US" dirty="0" smtClean="0"/>
              <a:t>: [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BrowserModule</a:t>
            </a:r>
            <a:r>
              <a:rPr lang="en-US" dirty="0" smtClean="0"/>
              <a:t>, </a:t>
            </a:r>
            <a:r>
              <a:rPr lang="en-US" dirty="0"/>
              <a:t>routing</a:t>
            </a:r>
            <a:r>
              <a:rPr lang="en-US" dirty="0" smtClean="0"/>
              <a:t>, </a:t>
            </a:r>
            <a:r>
              <a:rPr lang="en-US" dirty="0" err="1" smtClean="0"/>
              <a:t>FormsModule</a:t>
            </a:r>
            <a:r>
              <a:rPr lang="en-US" dirty="0" smtClean="0"/>
              <a:t>, </a:t>
            </a:r>
            <a:r>
              <a:rPr lang="en-US" dirty="0" err="1" smtClean="0"/>
              <a:t>HttpModule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],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providers</a:t>
            </a:r>
            <a:r>
              <a:rPr lang="en-US" dirty="0" smtClean="0">
                <a:solidFill>
                  <a:srgbClr val="FF6600"/>
                </a:solidFill>
              </a:rPr>
              <a:t>: [</a:t>
            </a:r>
            <a:r>
              <a:rPr lang="en-US" dirty="0" err="1" smtClean="0">
                <a:solidFill>
                  <a:srgbClr val="FF6600"/>
                </a:solidFill>
              </a:rPr>
              <a:t>UserService</a:t>
            </a:r>
            <a:r>
              <a:rPr lang="en-US" dirty="0" smtClean="0">
                <a:solidFill>
                  <a:srgbClr val="FF6600"/>
                </a:solidFill>
              </a:rPr>
              <a:t>, </a:t>
            </a:r>
            <a:r>
              <a:rPr lang="en-US" dirty="0" err="1" smtClean="0">
                <a:solidFill>
                  <a:srgbClr val="FF6600"/>
                </a:solidFill>
              </a:rPr>
              <a:t>WebsiteService</a:t>
            </a:r>
            <a:r>
              <a:rPr lang="en-US" dirty="0" smtClean="0">
                <a:solidFill>
                  <a:srgbClr val="FF6600"/>
                </a:solidFill>
              </a:rPr>
              <a:t>, 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>
                <a:solidFill>
                  <a:srgbClr val="FF6600"/>
                </a:solidFill>
              </a:rPr>
              <a:t>],</a:t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dirty="0" smtClean="0"/>
              <a:t>  </a:t>
            </a:r>
            <a:r>
              <a:rPr lang="en-US" b="1" dirty="0"/>
              <a:t>bootstrap</a:t>
            </a:r>
            <a:r>
              <a:rPr lang="en-US" dirty="0" smtClean="0"/>
              <a:t>: [</a:t>
            </a:r>
            <a:r>
              <a:rPr lang="en-US" dirty="0" err="1" smtClean="0"/>
              <a:t>AppComponent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})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AppModule</a:t>
            </a:r>
            <a:r>
              <a:rPr lang="en-US" dirty="0" smtClean="0"/>
              <a:t> { }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$ cd </a:t>
            </a:r>
            <a:r>
              <a:rPr lang="en-US" dirty="0" err="1"/>
              <a:t>src</a:t>
            </a:r>
            <a:r>
              <a:rPr lang="en-US" dirty="0"/>
              <a:t>/app/views/</a:t>
            </a:r>
            <a:r>
              <a:rPr lang="en-US" dirty="0" smtClean="0"/>
              <a:t>widget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ng</a:t>
            </a:r>
            <a:r>
              <a:rPr lang="en-US" dirty="0" smtClean="0"/>
              <a:t> g c widget-list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8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Inject Service into component,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 err="1" smtClean="0"/>
              <a:t>Init</a:t>
            </a:r>
            <a:r>
              <a:rPr lang="en-US" dirty="0" smtClean="0"/>
              <a:t>, retrieve data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Widget-</a:t>
            </a:r>
            <a:r>
              <a:rPr lang="en-US" dirty="0" err="1" smtClean="0"/>
              <a:t>list.component.ts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export </a:t>
            </a:r>
            <a:r>
              <a:rPr lang="en-US" b="1" dirty="0"/>
              <a:t>class </a:t>
            </a:r>
            <a:r>
              <a:rPr lang="en-US" dirty="0" err="1" smtClean="0"/>
              <a:t>WigetListComponent</a:t>
            </a:r>
            <a:r>
              <a:rPr lang="en-US" dirty="0" smtClean="0"/>
              <a:t> </a:t>
            </a:r>
            <a:r>
              <a:rPr lang="en-US" b="1" dirty="0"/>
              <a:t>implements </a:t>
            </a:r>
            <a:r>
              <a:rPr lang="en-US" dirty="0" err="1" smtClean="0"/>
              <a:t>OnInit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dirty="0" smtClean="0"/>
              <a:t>widgets</a:t>
            </a:r>
            <a:r>
              <a:rPr lang="en-US" dirty="0" smtClean="0"/>
              <a:t>: Widget[];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FF4FF9"/>
                </a:solidFill>
              </a:rPr>
              <a:t>private 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dirty="0" err="1" smtClean="0">
                <a:solidFill>
                  <a:srgbClr val="FF4FF9"/>
                </a:solidFill>
              </a:rPr>
              <a:t>WidgetService</a:t>
            </a:r>
            <a:r>
              <a:rPr lang="en-US" dirty="0" smtClean="0"/>
              <a:t>) {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ngOnInit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</a:t>
            </a:r>
            <a:r>
              <a:rPr lang="en-US" b="1" dirty="0">
                <a:solidFill>
                  <a:srgbClr val="FF4FF9"/>
                </a:solidFill>
              </a:rPr>
              <a:t> </a:t>
            </a:r>
            <a:r>
              <a:rPr lang="en-US" dirty="0" smtClean="0">
                <a:solidFill>
                  <a:srgbClr val="FF4FF9"/>
                </a:solidFill>
              </a:rPr>
              <a:t>=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findAllWidgets</a:t>
            </a:r>
            <a:r>
              <a:rPr lang="en-US" dirty="0" smtClean="0">
                <a:solidFill>
                  <a:srgbClr val="FF4FF9"/>
                </a:solidFill>
              </a:rPr>
              <a:t>();</a:t>
            </a:r>
          </a:p>
          <a:p>
            <a:pPr marL="0" indent="0">
              <a:buNone/>
            </a:pP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5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collection of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>
                <a:effectLst/>
              </a:rPr>
              <a:t>idget-</a:t>
            </a:r>
            <a:r>
              <a:rPr lang="en-US" dirty="0" err="1" smtClean="0">
                <a:effectLst/>
              </a:rPr>
              <a:t>list.component.html</a:t>
            </a:r>
            <a:r>
              <a:rPr lang="en-US" dirty="0" smtClean="0">
                <a:effectLst/>
              </a:rPr>
              <a:t>:</a:t>
            </a: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r>
              <a:rPr lang="en-US" dirty="0" smtClean="0">
                <a:effectLst/>
              </a:rPr>
              <a:t>&lt;</a:t>
            </a:r>
            <a:r>
              <a:rPr lang="en-US" b="1" dirty="0"/>
              <a:t>h1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> Widgets</a:t>
            </a:r>
            <a:r>
              <a:rPr lang="en-US" dirty="0" smtClean="0">
                <a:effectLst/>
              </a:rPr>
              <a:t>&lt;/</a:t>
            </a:r>
            <a:r>
              <a:rPr lang="en-US" b="1" dirty="0"/>
              <a:t>h1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effectLst/>
              </a:rPr>
              <a:t>&lt;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{{</a:t>
            </a:r>
            <a:r>
              <a:rPr lang="en-US" b="1" i="1" dirty="0" err="1"/>
              <a:t>widget</a:t>
            </a:r>
            <a:r>
              <a:rPr lang="en-US" dirty="0" err="1" smtClean="0"/>
              <a:t>.</a:t>
            </a:r>
            <a:r>
              <a:rPr lang="en-US" b="1" dirty="0" err="1"/>
              <a:t>text</a:t>
            </a:r>
            <a:r>
              <a:rPr lang="en-US" dirty="0" smtClean="0"/>
              <a:t>}}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effectLst/>
              </a:rPr>
              <a:t>&lt;/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effectLst/>
              </a:rPr>
              <a:t>&lt;/</a:t>
            </a:r>
            <a:r>
              <a:rPr lang="en-US" b="1" dirty="0"/>
              <a:t>div</a:t>
            </a:r>
            <a:r>
              <a:rPr lang="en-US" dirty="0" smtClean="0">
                <a:effectLst/>
              </a:rPr>
              <a:t>&gt;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8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8-01-07 at 5.28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232"/>
          <a:stretch>
            <a:fillRect/>
          </a:stretch>
        </p:blipFill>
        <p:spPr>
          <a:xfrm>
            <a:off x="457200" y="134322"/>
            <a:ext cx="8323482" cy="5991842"/>
          </a:xfrm>
        </p:spPr>
      </p:pic>
    </p:spTree>
    <p:extLst>
      <p:ext uri="{BB962C8B-B14F-4D97-AF65-F5344CB8AC3E}">
        <p14:creationId xmlns:p14="http://schemas.microsoft.com/office/powerpoint/2010/main" val="44506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Router for new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app.routing.ts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 err="1"/>
              <a:t>appRoutes</a:t>
            </a:r>
            <a:r>
              <a:rPr lang="en-US" dirty="0" smtClean="0"/>
              <a:t>: Routes = [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olidFill>
                  <a:srgbClr val="FF4FF9"/>
                </a:solidFill>
              </a:rPr>
              <a:t>{</a:t>
            </a:r>
            <a:r>
              <a:rPr lang="en-US" b="1" dirty="0">
                <a:solidFill>
                  <a:srgbClr val="FF4FF9"/>
                </a:solidFill>
              </a:rPr>
              <a:t>path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b="1" dirty="0">
                <a:solidFill>
                  <a:srgbClr val="FF4FF9"/>
                </a:solidFill>
              </a:rPr>
              <a:t>'widget'</a:t>
            </a:r>
            <a:r>
              <a:rPr lang="en-US" dirty="0" smtClean="0">
                <a:solidFill>
                  <a:srgbClr val="FF4FF9"/>
                </a:solidFill>
              </a:rPr>
              <a:t>, </a:t>
            </a:r>
            <a:r>
              <a:rPr lang="en-US" b="1" dirty="0">
                <a:solidFill>
                  <a:srgbClr val="FF4FF9"/>
                </a:solidFill>
              </a:rPr>
              <a:t>component</a:t>
            </a:r>
            <a:r>
              <a:rPr lang="en-US" dirty="0" smtClean="0">
                <a:solidFill>
                  <a:srgbClr val="FF4FF9"/>
                </a:solidFill>
              </a:rPr>
              <a:t>: </a:t>
            </a:r>
            <a:r>
              <a:rPr lang="en-US" dirty="0" err="1" smtClean="0">
                <a:solidFill>
                  <a:srgbClr val="FF4FF9"/>
                </a:solidFill>
              </a:rPr>
              <a:t>WigetListComponent</a:t>
            </a:r>
            <a:r>
              <a:rPr lang="en-US" dirty="0" smtClean="0">
                <a:solidFill>
                  <a:srgbClr val="FF4FF9"/>
                </a:solidFill>
              </a:rPr>
              <a:t>},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'login'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LoginComponent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'register'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RegisterComponent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'profile/:</a:t>
            </a:r>
            <a:r>
              <a:rPr lang="en-US" b="1" dirty="0" err="1"/>
              <a:t>userId</a:t>
            </a:r>
            <a:r>
              <a:rPr lang="en-US" b="1" dirty="0"/>
              <a:t>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ProfileComponent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</a:t>
            </a:r>
            <a:r>
              <a:rPr lang="en-US" b="1" dirty="0"/>
              <a:t>path</a:t>
            </a:r>
            <a:r>
              <a:rPr lang="en-US" dirty="0" smtClean="0"/>
              <a:t>: </a:t>
            </a:r>
            <a:r>
              <a:rPr lang="en-US" b="1" dirty="0"/>
              <a:t>'profile/:</a:t>
            </a:r>
            <a:r>
              <a:rPr lang="en-US" b="1" dirty="0" err="1"/>
              <a:t>userId</a:t>
            </a:r>
            <a:r>
              <a:rPr lang="en-US" b="1" dirty="0"/>
              <a:t>/website'</a:t>
            </a:r>
            <a:r>
              <a:rPr lang="en-US" dirty="0" smtClean="0"/>
              <a:t>, </a:t>
            </a:r>
            <a:r>
              <a:rPr lang="en-US" b="1" dirty="0"/>
              <a:t>component</a:t>
            </a:r>
            <a:r>
              <a:rPr lang="en-US" dirty="0" smtClean="0"/>
              <a:t>: </a:t>
            </a:r>
            <a:r>
              <a:rPr lang="en-US" dirty="0" err="1" smtClean="0"/>
              <a:t>WebsiteListComponent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];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/>
              <a:t>export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routing </a:t>
            </a:r>
            <a:r>
              <a:rPr lang="en-US" dirty="0" smtClean="0"/>
              <a:t>= </a:t>
            </a:r>
            <a:r>
              <a:rPr lang="en-US" dirty="0" err="1" smtClean="0"/>
              <a:t>RouterModule.</a:t>
            </a:r>
            <a:r>
              <a:rPr lang="en-US" i="1" dirty="0" err="1" smtClean="0">
                <a:effectLst/>
              </a:rPr>
              <a:t>forRoot</a:t>
            </a:r>
            <a:r>
              <a:rPr lang="en-US" dirty="0" smtClean="0"/>
              <a:t>(</a:t>
            </a:r>
            <a:r>
              <a:rPr lang="en-US" dirty="0" err="1"/>
              <a:t>appRoutes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</a:t>
            </a:r>
            <a:r>
              <a:rPr lang="en-US" dirty="0" smtClean="0">
                <a:hlinkClick r:id="rId2"/>
              </a:rPr>
              <a:t>http://localhost:4200/widget</a:t>
            </a:r>
            <a:r>
              <a:rPr lang="en-US" dirty="0" smtClean="0"/>
              <a:t> should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6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 server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do the same thing from server side.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7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Server Mock Data(on server)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widget.mock.server.js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dirty="0"/>
              <a:t>WIDGETS</a:t>
            </a:r>
            <a:r>
              <a:rPr lang="en-US" dirty="0" smtClean="0"/>
              <a:t>[] = [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"123"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"HEADING"</a:t>
            </a:r>
            <a:r>
              <a:rPr lang="en-US" dirty="0" smtClean="0"/>
              <a:t>, 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2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"GIZMODO"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 </a:t>
            </a:r>
            <a:r>
              <a:rPr lang="en-US" b="1" dirty="0"/>
              <a:t>""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"234"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"HEADING"</a:t>
            </a:r>
            <a:r>
              <a:rPr lang="en-US" dirty="0" smtClean="0"/>
              <a:t>,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4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</a:t>
            </a:r>
            <a:r>
              <a:rPr lang="en-US" b="1" dirty="0"/>
              <a:t>""</a:t>
            </a:r>
            <a:r>
              <a:rPr lang="en-US" dirty="0" smtClean="0"/>
              <a:t>},</a:t>
            </a:r>
            <a:br>
              <a:rPr lang="en-US" dirty="0" smtClean="0"/>
            </a:br>
            <a:r>
              <a:rPr lang="en-US" dirty="0" smtClean="0"/>
              <a:t>  { </a:t>
            </a:r>
            <a:r>
              <a:rPr lang="en-US" b="1" dirty="0"/>
              <a:t>"_id"</a:t>
            </a:r>
            <a:r>
              <a:rPr lang="en-US" dirty="0" smtClean="0"/>
              <a:t>: </a:t>
            </a:r>
            <a:r>
              <a:rPr lang="en-US" b="1" dirty="0"/>
              <a:t>"345"</a:t>
            </a:r>
            <a:r>
              <a:rPr lang="en-US" dirty="0" smtClean="0"/>
              <a:t>, </a:t>
            </a:r>
            <a:r>
              <a:rPr lang="en-US" b="1" dirty="0"/>
              <a:t>"type"</a:t>
            </a:r>
            <a:r>
              <a:rPr lang="en-US" dirty="0" smtClean="0"/>
              <a:t>: </a:t>
            </a:r>
            <a:r>
              <a:rPr lang="en-US" b="1" dirty="0"/>
              <a:t>"IMAGE"</a:t>
            </a:r>
            <a:r>
              <a:rPr lang="en-US" dirty="0" smtClean="0"/>
              <a:t>, </a:t>
            </a:r>
            <a:r>
              <a:rPr lang="en-US" b="1" dirty="0"/>
              <a:t>"size"</a:t>
            </a:r>
            <a:r>
              <a:rPr lang="en-US" dirty="0" smtClean="0"/>
              <a:t>: </a:t>
            </a:r>
            <a:r>
              <a:rPr lang="en-US" dirty="0"/>
              <a:t>5</a:t>
            </a:r>
            <a:r>
              <a:rPr lang="en-US" dirty="0" smtClean="0"/>
              <a:t>, </a:t>
            </a:r>
            <a:r>
              <a:rPr lang="en-US" b="1" dirty="0"/>
              <a:t>"text"</a:t>
            </a:r>
            <a:r>
              <a:rPr lang="en-US" dirty="0" smtClean="0"/>
              <a:t>: </a:t>
            </a:r>
            <a:r>
              <a:rPr lang="en-US" b="1" dirty="0"/>
              <a:t>"testing"</a:t>
            </a:r>
            <a:r>
              <a:rPr lang="en-US" dirty="0" smtClean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 smtClean="0"/>
              <a:t>: </a:t>
            </a:r>
            <a:r>
              <a:rPr lang="en-US" b="1" dirty="0"/>
              <a:t>""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];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dirty="0"/>
              <a:t>WIDGETS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web Service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 smtClean="0"/>
              <a:t>widget.sevice.server.js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b="1" dirty="0"/>
              <a:t>function </a:t>
            </a:r>
            <a:r>
              <a:rPr lang="en-US" dirty="0" smtClean="0"/>
              <a:t>(app) 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 smtClean="0"/>
              <a:t>app.</a:t>
            </a:r>
            <a:r>
              <a:rPr lang="en-US" dirty="0" err="1"/>
              <a:t>get</a:t>
            </a:r>
            <a:r>
              <a:rPr lang="en-US" dirty="0" smtClean="0"/>
              <a:t>(</a:t>
            </a:r>
            <a:r>
              <a:rPr lang="en-US" b="1" dirty="0"/>
              <a:t>"/</a:t>
            </a:r>
            <a:r>
              <a:rPr lang="en-US" b="1" dirty="0" err="1"/>
              <a:t>api</a:t>
            </a:r>
            <a:r>
              <a:rPr lang="en-US" b="1" dirty="0"/>
              <a:t>/widget"</a:t>
            </a:r>
            <a:r>
              <a:rPr lang="en-US" dirty="0" smtClean="0"/>
              <a:t>, </a:t>
            </a:r>
            <a:r>
              <a:rPr lang="en-US" i="1" dirty="0" err="1" smtClean="0">
                <a:effectLst/>
              </a:rPr>
              <a:t>findAllWidgets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dirty="0"/>
              <a:t>WIDGETS </a:t>
            </a:r>
            <a:r>
              <a:rPr lang="en-US" dirty="0" smtClean="0"/>
              <a:t>= </a:t>
            </a:r>
            <a:r>
              <a:rPr lang="en-US" b="1" i="1" dirty="0"/>
              <a:t>require</a:t>
            </a:r>
            <a:r>
              <a:rPr lang="en-US" dirty="0" smtClean="0"/>
              <a:t>(</a:t>
            </a:r>
            <a:r>
              <a:rPr lang="en-US" b="1" dirty="0" smtClean="0"/>
              <a:t>”./</a:t>
            </a:r>
            <a:r>
              <a:rPr lang="en-US" b="1" dirty="0" err="1" smtClean="0"/>
              <a:t>widget.mock.server</a:t>
            </a:r>
            <a:r>
              <a:rPr lang="en-US" b="1" dirty="0"/>
              <a:t>"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function </a:t>
            </a:r>
            <a:r>
              <a:rPr lang="en-US" i="1" dirty="0" err="1" smtClean="0">
                <a:effectLst/>
              </a:rPr>
              <a:t>findAllWidgets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res)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res.</a:t>
            </a:r>
            <a:r>
              <a:rPr lang="en-US" dirty="0" err="1"/>
              <a:t>json</a:t>
            </a:r>
            <a:r>
              <a:rPr lang="en-US" dirty="0" smtClean="0"/>
              <a:t>(</a:t>
            </a:r>
            <a:r>
              <a:rPr lang="en-US" dirty="0"/>
              <a:t>WIDGETS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5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 into </a:t>
            </a:r>
            <a:r>
              <a:rPr lang="en-US" dirty="0" err="1" smtClean="0"/>
              <a:t>app.js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080648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app.js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i="1" dirty="0" err="1"/>
              <a:t>module</a:t>
            </a:r>
            <a:r>
              <a:rPr lang="en-US" dirty="0" err="1" smtClean="0"/>
              <a:t>.exports</a:t>
            </a:r>
            <a:r>
              <a:rPr lang="en-US" dirty="0" smtClean="0"/>
              <a:t> = </a:t>
            </a:r>
            <a:r>
              <a:rPr lang="en-US" b="1" dirty="0"/>
              <a:t>function </a:t>
            </a:r>
            <a:r>
              <a:rPr lang="en-US" dirty="0" smtClean="0"/>
              <a:t>(app){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i="1" dirty="0"/>
              <a:t>require</a:t>
            </a:r>
            <a:r>
              <a:rPr lang="en-US" dirty="0" smtClean="0"/>
              <a:t>(</a:t>
            </a:r>
            <a:r>
              <a:rPr lang="en-US" b="1" dirty="0"/>
              <a:t>"./services/</a:t>
            </a:r>
            <a:r>
              <a:rPr lang="en-US" b="1" dirty="0" err="1"/>
              <a:t>user.service.server</a:t>
            </a:r>
            <a:r>
              <a:rPr lang="en-US" b="1" dirty="0"/>
              <a:t>"</a:t>
            </a:r>
            <a:r>
              <a:rPr lang="en-US" dirty="0" smtClean="0"/>
              <a:t>)(app);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FF4FF9"/>
                </a:solidFill>
              </a:rPr>
              <a:t> </a:t>
            </a:r>
            <a:r>
              <a:rPr lang="en-US" b="1" i="1" dirty="0">
                <a:solidFill>
                  <a:srgbClr val="FF4FF9"/>
                </a:solidFill>
              </a:rPr>
              <a:t>require</a:t>
            </a:r>
            <a:r>
              <a:rPr lang="en-US" dirty="0" smtClean="0">
                <a:solidFill>
                  <a:srgbClr val="FF4FF9"/>
                </a:solidFill>
              </a:rPr>
              <a:t>(</a:t>
            </a:r>
            <a:r>
              <a:rPr lang="en-US" b="1" dirty="0">
                <a:solidFill>
                  <a:srgbClr val="FF4FF9"/>
                </a:solidFill>
              </a:rPr>
              <a:t>"./services/</a:t>
            </a:r>
            <a:r>
              <a:rPr lang="en-US" b="1" dirty="0" err="1">
                <a:solidFill>
                  <a:srgbClr val="FF4FF9"/>
                </a:solidFill>
              </a:rPr>
              <a:t>widget.service.server</a:t>
            </a:r>
            <a:r>
              <a:rPr lang="en-US" b="1" dirty="0">
                <a:solidFill>
                  <a:srgbClr val="FF4FF9"/>
                </a:solidFill>
              </a:rPr>
              <a:t>"</a:t>
            </a:r>
            <a:r>
              <a:rPr lang="en-US" dirty="0" smtClean="0">
                <a:solidFill>
                  <a:srgbClr val="FF4FF9"/>
                </a:solidFill>
              </a:rPr>
              <a:t>)(app);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Now restart the server, </a:t>
            </a:r>
            <a:r>
              <a:rPr lang="en-US" dirty="0" smtClean="0">
                <a:hlinkClick r:id="rId2"/>
              </a:rPr>
              <a:t>http://localhost:3100/api/widget</a:t>
            </a:r>
            <a:r>
              <a:rPr lang="en-US" dirty="0" smtClean="0"/>
              <a:t> should return all the widgets.</a:t>
            </a:r>
          </a:p>
          <a:p>
            <a:pPr marL="0" indent="0">
              <a:buNone/>
            </a:pPr>
            <a:r>
              <a:rPr lang="en-US" dirty="0" smtClean="0"/>
              <a:t>Now we need to make angular to access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9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Inject Http Service to Client Service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 smtClean="0"/>
              <a:t>{Injectable} </a:t>
            </a:r>
            <a:r>
              <a:rPr lang="en-US" b="1" dirty="0"/>
              <a:t>from '@angular/core'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/>
              <a:t>import </a:t>
            </a:r>
            <a:r>
              <a:rPr lang="en-US" dirty="0" smtClean="0"/>
              <a:t>{Widget} </a:t>
            </a:r>
            <a:r>
              <a:rPr lang="en-US" b="1" dirty="0"/>
              <a:t>from '../models/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b="1" dirty="0">
                <a:solidFill>
                  <a:srgbClr val="FF4FF9"/>
                </a:solidFill>
              </a:rPr>
              <a:t>import '</a:t>
            </a:r>
            <a:r>
              <a:rPr lang="en-US" b="1" dirty="0" err="1">
                <a:solidFill>
                  <a:srgbClr val="FF4FF9"/>
                </a:solidFill>
              </a:rPr>
              <a:t>rxjs</a:t>
            </a:r>
            <a:r>
              <a:rPr lang="en-US" b="1" dirty="0">
                <a:solidFill>
                  <a:srgbClr val="FF4FF9"/>
                </a:solidFill>
              </a:rPr>
              <a:t>/Rx'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/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b="1" dirty="0">
                <a:solidFill>
                  <a:srgbClr val="FF4FF9"/>
                </a:solidFill>
              </a:rPr>
              <a:t>import </a:t>
            </a:r>
            <a:r>
              <a:rPr lang="en-US" dirty="0" smtClean="0">
                <a:solidFill>
                  <a:srgbClr val="FF4FF9"/>
                </a:solidFill>
              </a:rPr>
              <a:t>{Http} </a:t>
            </a:r>
            <a:r>
              <a:rPr lang="en-US" b="1" dirty="0">
                <a:solidFill>
                  <a:srgbClr val="FF4FF9"/>
                </a:solidFill>
              </a:rPr>
              <a:t>from '@angular/http'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/>
              <a:t>Injectable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>
                <a:solidFill>
                  <a:srgbClr val="FF4FF9"/>
                </a:solidFill>
              </a:rPr>
              <a:t>private http</a:t>
            </a:r>
            <a:r>
              <a:rPr lang="en-US" dirty="0" smtClean="0">
                <a:solidFill>
                  <a:srgbClr val="FF4FF9"/>
                </a:solidFill>
              </a:rPr>
              <a:t>: Http</a:t>
            </a:r>
            <a:r>
              <a:rPr lang="en-US" dirty="0" smtClean="0"/>
              <a:t>){}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…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1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Retrieve Data collection asynchronously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err="1" smtClean="0"/>
              <a:t>WidgetService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/>
              <a:t>private http</a:t>
            </a:r>
            <a:r>
              <a:rPr lang="en-US" dirty="0" smtClean="0"/>
              <a:t>: Http){}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findAllWidgets</a:t>
            </a:r>
            <a:r>
              <a:rPr lang="en-US" dirty="0" smtClean="0"/>
              <a:t>(){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>
                <a:solidFill>
                  <a:srgbClr val="FF4FF9"/>
                </a:solidFill>
              </a:rPr>
              <a:t>return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http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get</a:t>
            </a:r>
            <a:r>
              <a:rPr lang="en-US" dirty="0" smtClean="0">
                <a:solidFill>
                  <a:srgbClr val="FF4FF9"/>
                </a:solidFill>
              </a:rPr>
              <a:t>(</a:t>
            </a:r>
            <a:r>
              <a:rPr lang="en-US" b="1" dirty="0">
                <a:solidFill>
                  <a:srgbClr val="FF4FF9"/>
                </a:solidFill>
              </a:rPr>
              <a:t>'http://localhost:3100/</a:t>
            </a:r>
            <a:r>
              <a:rPr lang="en-US" b="1" dirty="0" err="1">
                <a:solidFill>
                  <a:srgbClr val="FF4FF9"/>
                </a:solidFill>
              </a:rPr>
              <a:t>api</a:t>
            </a:r>
            <a:r>
              <a:rPr lang="en-US" b="1" dirty="0">
                <a:solidFill>
                  <a:srgbClr val="FF4FF9"/>
                </a:solidFill>
              </a:rPr>
              <a:t>/widget'</a:t>
            </a:r>
            <a:r>
              <a:rPr lang="en-US" dirty="0" smtClean="0">
                <a:solidFill>
                  <a:srgbClr val="FF4FF9"/>
                </a:solidFill>
              </a:rPr>
              <a:t>).</a:t>
            </a:r>
            <a:r>
              <a:rPr lang="en-US" b="1" dirty="0">
                <a:solidFill>
                  <a:srgbClr val="FF4FF9"/>
                </a:solidFill>
              </a:rPr>
              <a:t>map</a:t>
            </a:r>
            <a:r>
              <a:rPr lang="en-US" dirty="0" smtClean="0">
                <a:solidFill>
                  <a:srgbClr val="FF4FF9"/>
                </a:solidFill>
              </a:rPr>
              <a:t>((response: Response) =&gt; {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   </a:t>
            </a:r>
            <a:r>
              <a:rPr lang="en-US" b="1" dirty="0">
                <a:solidFill>
                  <a:srgbClr val="FF4FF9"/>
                </a:solidFill>
              </a:rPr>
              <a:t>return </a:t>
            </a:r>
            <a:r>
              <a:rPr lang="en-US" dirty="0" err="1" smtClean="0">
                <a:solidFill>
                  <a:srgbClr val="FF4FF9"/>
                </a:solidFill>
              </a:rPr>
              <a:t>response.</a:t>
            </a:r>
            <a:r>
              <a:rPr lang="en-US" dirty="0" err="1">
                <a:solidFill>
                  <a:srgbClr val="FF4FF9"/>
                </a:solidFill>
              </a:rPr>
              <a:t>json</a:t>
            </a:r>
            <a:r>
              <a:rPr lang="en-US" dirty="0" smtClean="0">
                <a:solidFill>
                  <a:srgbClr val="FF4FF9"/>
                </a:solidFill>
              </a:rPr>
              <a:t>();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  })</a:t>
            </a:r>
            <a:br>
              <a:rPr lang="en-US" dirty="0" smtClean="0"/>
            </a:br>
            <a:r>
              <a:rPr lang="en-US" dirty="0" smtClean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1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Init</a:t>
            </a:r>
            <a:r>
              <a:rPr lang="en-US" dirty="0" smtClean="0"/>
              <a:t>, retrieve data from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idget-</a:t>
            </a:r>
            <a:r>
              <a:rPr lang="en-US" dirty="0" err="1" smtClean="0"/>
              <a:t>list.component.ts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 err="1" smtClean="0"/>
              <a:t>WigetListComponent</a:t>
            </a:r>
            <a:r>
              <a:rPr lang="en-US" dirty="0" smtClean="0"/>
              <a:t> </a:t>
            </a:r>
            <a:r>
              <a:rPr lang="en-US" b="1" dirty="0"/>
              <a:t>implements </a:t>
            </a:r>
            <a:r>
              <a:rPr lang="en-US" dirty="0" err="1" smtClean="0"/>
              <a:t>OnInit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widgets</a:t>
            </a:r>
            <a:r>
              <a:rPr lang="en-US" dirty="0" smtClean="0"/>
              <a:t>: Widget[];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 smtClean="0"/>
              <a:t>(</a:t>
            </a:r>
            <a:r>
              <a:rPr lang="en-US" b="1" dirty="0"/>
              <a:t>private </a:t>
            </a:r>
            <a:r>
              <a:rPr lang="en-US" b="1" dirty="0" err="1"/>
              <a:t>widgetService</a:t>
            </a:r>
            <a:r>
              <a:rPr lang="en-US" dirty="0" smtClean="0"/>
              <a:t>: </a:t>
            </a:r>
            <a:r>
              <a:rPr lang="en-US" dirty="0" err="1" smtClean="0"/>
              <a:t>WidgetService</a:t>
            </a:r>
            <a:r>
              <a:rPr lang="en-US" dirty="0" smtClean="0"/>
              <a:t>) {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err="1"/>
              <a:t>ngOnInit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i="1" dirty="0"/>
              <a:t>// </a:t>
            </a:r>
            <a:r>
              <a:rPr lang="en-US" i="1" dirty="0" err="1"/>
              <a:t>this.widgets</a:t>
            </a:r>
            <a:r>
              <a:rPr lang="en-US" i="1" dirty="0"/>
              <a:t> = </a:t>
            </a:r>
            <a:r>
              <a:rPr lang="en-US" i="1" dirty="0" err="1"/>
              <a:t>this.widgetService.findAllWidgets</a:t>
            </a:r>
            <a:r>
              <a:rPr lang="en-US" i="1" dirty="0"/>
              <a:t>();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widgetService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dirty="0" err="1">
                <a:solidFill>
                  <a:srgbClr val="FF4FF9"/>
                </a:solidFill>
              </a:rPr>
              <a:t>findAllWidgets</a:t>
            </a:r>
            <a:r>
              <a:rPr lang="en-US" dirty="0" smtClean="0">
                <a:solidFill>
                  <a:srgbClr val="FF4FF9"/>
                </a:solidFill>
              </a:rPr>
              <a:t>().</a:t>
            </a:r>
            <a:r>
              <a:rPr lang="en-US" dirty="0">
                <a:solidFill>
                  <a:srgbClr val="FF4FF9"/>
                </a:solidFill>
              </a:rPr>
              <a:t>subscribe</a:t>
            </a:r>
            <a:r>
              <a:rPr lang="en-US" dirty="0" smtClean="0">
                <a:solidFill>
                  <a:srgbClr val="FF4FF9"/>
                </a:solidFill>
              </a:rPr>
              <a:t>((widgets : Widget[]) =&gt; {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  </a:t>
            </a:r>
            <a:r>
              <a:rPr lang="en-US" b="1" dirty="0" err="1">
                <a:solidFill>
                  <a:srgbClr val="FF4FF9"/>
                </a:solidFill>
              </a:rPr>
              <a:t>this</a:t>
            </a:r>
            <a:r>
              <a:rPr lang="en-US" dirty="0" err="1" smtClean="0">
                <a:solidFill>
                  <a:srgbClr val="FF4FF9"/>
                </a:solidFill>
              </a:rPr>
              <a:t>.</a:t>
            </a:r>
            <a:r>
              <a:rPr lang="en-US" b="1" dirty="0" err="1">
                <a:solidFill>
                  <a:srgbClr val="FF4FF9"/>
                </a:solidFill>
              </a:rPr>
              <a:t>widgets</a:t>
            </a:r>
            <a:r>
              <a:rPr lang="en-US" b="1" dirty="0">
                <a:solidFill>
                  <a:srgbClr val="FF4FF9"/>
                </a:solidFill>
              </a:rPr>
              <a:t> </a:t>
            </a:r>
            <a:r>
              <a:rPr lang="en-US" dirty="0" smtClean="0">
                <a:solidFill>
                  <a:srgbClr val="FF4FF9"/>
                </a:solidFill>
              </a:rPr>
              <a:t>= </a:t>
            </a:r>
            <a:r>
              <a:rPr lang="en-US" b="1" dirty="0" smtClean="0">
                <a:solidFill>
                  <a:srgbClr val="FF4FF9"/>
                </a:solidFill>
              </a:rPr>
              <a:t>widgets</a:t>
            </a:r>
            <a:r>
              <a:rPr lang="en-US" dirty="0" smtClean="0">
                <a:solidFill>
                  <a:srgbClr val="FF4FF9"/>
                </a:solidFill>
              </a:rPr>
              <a:t>;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>
                <a:solidFill>
                  <a:srgbClr val="FF4FF9"/>
                </a:solidFill>
              </a:rPr>
              <a:t>    })</a:t>
            </a:r>
            <a:br>
              <a:rPr lang="en-US" dirty="0" smtClean="0">
                <a:solidFill>
                  <a:srgbClr val="FF4FF9"/>
                </a:solidFill>
              </a:rPr>
            </a:br>
            <a:r>
              <a:rPr lang="en-US" dirty="0" smtClean="0"/>
              <a:t> 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3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8300" y="274638"/>
            <a:ext cx="90551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Created nested Component </a:t>
            </a:r>
            <a:r>
              <a:rPr lang="en-US" dirty="0" err="1" smtClean="0"/>
              <a:t>WidgetHeading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Component, </a:t>
            </a:r>
            <a:r>
              <a:rPr lang="en-US" dirty="0" err="1"/>
              <a:t>OnInit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/>
              <a:t>Component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'app-widget-heading'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heading.component.html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heading.component.css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WidgetHeadingComponent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66FF"/>
                </a:solidFill>
              </a:rPr>
              <a:t>@</a:t>
            </a:r>
            <a:r>
              <a:rPr lang="en-US" dirty="0">
                <a:solidFill>
                  <a:srgbClr val="3366FF"/>
                </a:solidFill>
              </a:rPr>
              <a:t>Input</a:t>
            </a:r>
            <a:r>
              <a:rPr lang="en-US" dirty="0">
                <a:solidFill>
                  <a:srgbClr val="3366FF"/>
                </a:solidFill>
              </a:rPr>
              <a:t>()</a:t>
            </a:r>
            <a:br>
              <a:rPr lang="en-US" dirty="0">
                <a:solidFill>
                  <a:srgbClr val="3366FF"/>
                </a:solidFill>
              </a:rPr>
            </a:b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widget</a:t>
            </a:r>
            <a:r>
              <a:rPr lang="en-US" dirty="0">
                <a:solidFill>
                  <a:srgbClr val="3366FF"/>
                </a:solidFill>
              </a:rPr>
              <a:t>: Widget;  </a:t>
            </a:r>
            <a:endParaRPr lang="en-US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b="1" dirty="0" smtClean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8-01-07 at 5.32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40834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widget header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b="1" dirty="0"/>
              <a:t>h1</a:t>
            </a:r>
            <a:r>
              <a:rPr lang="en-US" dirty="0"/>
              <a:t>&gt; Widgets&lt;/</a:t>
            </a:r>
            <a:r>
              <a:rPr lang="en-US" b="1" dirty="0"/>
              <a:t>h1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&gt;&lt;/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9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Bind Nested Component Attributes to Parent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56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/>
              <a:t>h1</a:t>
            </a:r>
            <a:r>
              <a:rPr lang="en-US" dirty="0"/>
              <a:t>&gt; Widgets&lt;/</a:t>
            </a:r>
            <a:r>
              <a:rPr lang="en-US" b="1" dirty="0"/>
              <a:t>h1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</a:t>
            </a:r>
            <a:r>
              <a:rPr lang="en-US" b="1" dirty="0"/>
              <a:t>div *</a:t>
            </a:r>
            <a:r>
              <a:rPr lang="en-US" b="1" dirty="0" err="1"/>
              <a:t>ngFor</a:t>
            </a:r>
            <a:r>
              <a:rPr lang="en-US" b="1" dirty="0"/>
              <a:t> = "let </a:t>
            </a:r>
            <a:r>
              <a:rPr lang="en-US" b="1" i="1" dirty="0"/>
              <a:t>widget</a:t>
            </a:r>
            <a:r>
              <a:rPr lang="en-US" b="1" dirty="0"/>
              <a:t> of widgets"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b="1" dirty="0">
                <a:solidFill>
                  <a:srgbClr val="FF0000"/>
                </a:solidFill>
              </a:rPr>
              <a:t>app-widget-heading [</a:t>
            </a:r>
            <a:r>
              <a:rPr lang="en-US" b="1" dirty="0">
                <a:solidFill>
                  <a:srgbClr val="3366FF"/>
                </a:solidFill>
              </a:rPr>
              <a:t>widget</a:t>
            </a:r>
            <a:r>
              <a:rPr lang="en-US" b="1" dirty="0">
                <a:solidFill>
                  <a:srgbClr val="FF0000"/>
                </a:solidFill>
              </a:rPr>
              <a:t>]="</a:t>
            </a:r>
            <a:r>
              <a:rPr lang="en-US" b="1" i="1" dirty="0">
                <a:solidFill>
                  <a:srgbClr val="FF0000"/>
                </a:solidFill>
              </a:rPr>
              <a:t>widget</a:t>
            </a:r>
            <a:r>
              <a:rPr lang="en-US" b="1" dirty="0">
                <a:solidFill>
                  <a:srgbClr val="FF0000"/>
                </a:solidFill>
              </a:rPr>
              <a:t>"</a:t>
            </a:r>
            <a:r>
              <a:rPr lang="en-US" dirty="0">
                <a:solidFill>
                  <a:srgbClr val="FF0000"/>
                </a:solidFill>
              </a:rPr>
              <a:t>&gt;&lt;/</a:t>
            </a:r>
            <a:r>
              <a:rPr lang="en-US" b="1" dirty="0">
                <a:solidFill>
                  <a:srgbClr val="FF0000"/>
                </a:solidFill>
              </a:rPr>
              <a:t>app-widget-heading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7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ngSwitch</a:t>
            </a:r>
            <a:r>
              <a:rPr lang="en-US" dirty="0" smtClean="0"/>
              <a:t> to Choose among Several Templates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In widget-</a:t>
            </a:r>
            <a:r>
              <a:rPr lang="en-US" sz="2000" dirty="0" err="1" smtClean="0"/>
              <a:t>heading.component.html</a:t>
            </a:r>
            <a:r>
              <a:rPr lang="en-US" sz="2000" dirty="0" smtClean="0"/>
              <a:t>, use </a:t>
            </a:r>
            <a:r>
              <a:rPr lang="en-US" sz="2000" dirty="0" err="1" smtClean="0"/>
              <a:t>ngSwitch</a:t>
            </a:r>
            <a:r>
              <a:rPr lang="en-US" sz="2000" dirty="0" smtClean="0"/>
              <a:t> to choose different heading size based on </a:t>
            </a:r>
            <a:r>
              <a:rPr lang="en-US" sz="2000" dirty="0" err="1" smtClean="0"/>
              <a:t>widget.size</a:t>
            </a:r>
            <a:r>
              <a:rPr lang="en-US" sz="2000" dirty="0" smtClean="0"/>
              <a:t> value: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/>
              <a:t>div [</a:t>
            </a:r>
            <a:r>
              <a:rPr lang="en-US" dirty="0" err="1">
                <a:solidFill>
                  <a:srgbClr val="3366FF"/>
                </a:solidFill>
              </a:rPr>
              <a:t>ngSwitch</a:t>
            </a:r>
            <a:r>
              <a:rPr lang="en-US" dirty="0"/>
              <a:t>] = "</a:t>
            </a:r>
            <a:r>
              <a:rPr lang="en-US" dirty="0" err="1"/>
              <a:t>widget.size</a:t>
            </a:r>
            <a:r>
              <a:rPr lang="en-US" dirty="0"/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&lt;</a:t>
            </a:r>
            <a:r>
              <a:rPr lang="en-US" dirty="0"/>
              <a:t>h1 *</a:t>
            </a:r>
            <a:r>
              <a:rPr lang="en-US" dirty="0" err="1">
                <a:solidFill>
                  <a:srgbClr val="3366FF"/>
                </a:solidFill>
              </a:rPr>
              <a:t>ngSwitchCase</a:t>
            </a:r>
            <a:r>
              <a:rPr lang="en-US" dirty="0"/>
              <a:t>="1"</a:t>
            </a:r>
            <a:r>
              <a:rPr lang="en-US" dirty="0"/>
              <a:t>&gt;{{</a:t>
            </a:r>
            <a:r>
              <a:rPr lang="en-US" dirty="0" err="1"/>
              <a:t>widget</a:t>
            </a:r>
            <a:r>
              <a:rPr lang="en-US" dirty="0" err="1"/>
              <a:t>.</a:t>
            </a:r>
            <a:r>
              <a:rPr lang="en-US" dirty="0" err="1"/>
              <a:t>text</a:t>
            </a:r>
            <a:r>
              <a:rPr lang="en-US" dirty="0"/>
              <a:t>}}&lt;/</a:t>
            </a:r>
            <a:r>
              <a:rPr lang="en-US" dirty="0"/>
              <a:t>h1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&lt;</a:t>
            </a:r>
            <a:r>
              <a:rPr lang="en-US" dirty="0"/>
              <a:t>h2 *</a:t>
            </a:r>
            <a:r>
              <a:rPr lang="en-US" dirty="0" err="1"/>
              <a:t>ngSwitchCase</a:t>
            </a:r>
            <a:r>
              <a:rPr lang="en-US" dirty="0"/>
              <a:t>="2"</a:t>
            </a:r>
            <a:r>
              <a:rPr lang="en-US" dirty="0"/>
              <a:t>&gt;{{</a:t>
            </a:r>
            <a:r>
              <a:rPr lang="en-US" dirty="0" err="1"/>
              <a:t>widget</a:t>
            </a:r>
            <a:r>
              <a:rPr lang="en-US" dirty="0" err="1"/>
              <a:t>.</a:t>
            </a:r>
            <a:r>
              <a:rPr lang="en-US" dirty="0" err="1"/>
              <a:t>text</a:t>
            </a:r>
            <a:r>
              <a:rPr lang="en-US" dirty="0"/>
              <a:t>}}&lt;/</a:t>
            </a:r>
            <a:r>
              <a:rPr lang="en-US" dirty="0"/>
              <a:t>h2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&lt;</a:t>
            </a:r>
            <a:r>
              <a:rPr lang="en-US" dirty="0"/>
              <a:t>h3 *</a:t>
            </a:r>
            <a:r>
              <a:rPr lang="en-US" dirty="0" err="1"/>
              <a:t>ngSwitchCase</a:t>
            </a:r>
            <a:r>
              <a:rPr lang="en-US" dirty="0"/>
              <a:t>="3"</a:t>
            </a:r>
            <a:r>
              <a:rPr lang="en-US" dirty="0"/>
              <a:t>&gt;{{</a:t>
            </a:r>
            <a:r>
              <a:rPr lang="en-US" dirty="0" err="1"/>
              <a:t>widget</a:t>
            </a:r>
            <a:r>
              <a:rPr lang="en-US" dirty="0" err="1"/>
              <a:t>.</a:t>
            </a:r>
            <a:r>
              <a:rPr lang="en-US" dirty="0" err="1"/>
              <a:t>text</a:t>
            </a:r>
            <a:r>
              <a:rPr lang="en-US" dirty="0"/>
              <a:t>}}&lt;/</a:t>
            </a:r>
            <a:r>
              <a:rPr lang="en-US" dirty="0"/>
              <a:t>h3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&lt;</a:t>
            </a:r>
            <a:r>
              <a:rPr lang="en-US" dirty="0"/>
              <a:t>h4 *</a:t>
            </a:r>
            <a:r>
              <a:rPr lang="en-US" dirty="0" err="1"/>
              <a:t>ngSwitchCase</a:t>
            </a:r>
            <a:r>
              <a:rPr lang="en-US" dirty="0"/>
              <a:t>="4"</a:t>
            </a:r>
            <a:r>
              <a:rPr lang="en-US" dirty="0"/>
              <a:t>&gt;{{</a:t>
            </a:r>
            <a:r>
              <a:rPr lang="en-US" dirty="0" err="1"/>
              <a:t>widget</a:t>
            </a:r>
            <a:r>
              <a:rPr lang="en-US" dirty="0" err="1"/>
              <a:t>.</a:t>
            </a:r>
            <a:r>
              <a:rPr lang="en-US" dirty="0" err="1"/>
              <a:t>text</a:t>
            </a:r>
            <a:r>
              <a:rPr lang="en-US" dirty="0"/>
              <a:t>}}&lt;/</a:t>
            </a:r>
            <a:r>
              <a:rPr lang="en-US" dirty="0"/>
              <a:t>h4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/>
              <a:t>div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69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Paragraph Widget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 </a:t>
            </a:r>
            <a:r>
              <a:rPr lang="en-US" b="1" dirty="0" err="1" smtClean="0"/>
              <a:t>widget.mock.server.js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dirty="0"/>
              <a:t>WIDGETS </a:t>
            </a:r>
            <a:r>
              <a:rPr lang="en-US" dirty="0"/>
              <a:t>= [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smtClean="0">
                <a:solidFill>
                  <a:srgbClr val="3366FF"/>
                </a:solidFill>
              </a:rPr>
              <a:t>{ </a:t>
            </a:r>
            <a:r>
              <a:rPr lang="en-US" b="1" dirty="0">
                <a:solidFill>
                  <a:srgbClr val="3366FF"/>
                </a:solidFill>
              </a:rPr>
              <a:t>"_id"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"654"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"type"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"PARAGRAPH"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"size"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dirty="0">
                <a:solidFill>
                  <a:srgbClr val="3366FF"/>
                </a:solidFill>
              </a:rPr>
              <a:t>0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"text"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"This is a paragraph"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"</a:t>
            </a:r>
            <a:r>
              <a:rPr lang="en-US" b="1" dirty="0" err="1">
                <a:solidFill>
                  <a:srgbClr val="3366FF"/>
                </a:solidFill>
              </a:rPr>
              <a:t>src</a:t>
            </a:r>
            <a:r>
              <a:rPr lang="en-US" b="1" dirty="0">
                <a:solidFill>
                  <a:srgbClr val="3366FF"/>
                </a:solidFill>
              </a:rPr>
              <a:t>"</a:t>
            </a:r>
            <a:r>
              <a:rPr lang="en-US" dirty="0">
                <a:solidFill>
                  <a:srgbClr val="3366FF"/>
                </a:solidFill>
              </a:rPr>
              <a:t>: </a:t>
            </a:r>
            <a:r>
              <a:rPr lang="en-US" b="1" dirty="0">
                <a:solidFill>
                  <a:srgbClr val="3366FF"/>
                </a:solidFill>
              </a:rPr>
              <a:t>""</a:t>
            </a:r>
            <a:r>
              <a:rPr lang="en-US" dirty="0">
                <a:solidFill>
                  <a:srgbClr val="3366FF"/>
                </a:solidFill>
              </a:rPr>
              <a:t>}</a:t>
            </a:r>
            <a:r>
              <a:rPr lang="en-US" dirty="0" smtClean="0">
                <a:solidFill>
                  <a:srgbClr val="3366FF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/>
              <a:t>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"123"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"HEADING"</a:t>
            </a:r>
            <a:r>
              <a:rPr lang="en-US" dirty="0"/>
              <a:t>,  </a:t>
            </a:r>
            <a:r>
              <a:rPr lang="en-US" b="1" dirty="0"/>
              <a:t>"size"</a:t>
            </a:r>
            <a:r>
              <a:rPr lang="en-US" dirty="0"/>
              <a:t>: </a:t>
            </a:r>
            <a:r>
              <a:rPr lang="en-US" dirty="0"/>
              <a:t>1</a:t>
            </a:r>
            <a:r>
              <a:rPr lang="en-US" dirty="0"/>
              <a:t>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"GIZMODO"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"234"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"HEADING"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</a:t>
            </a:r>
            <a:r>
              <a:rPr lang="en-US" dirty="0"/>
              <a:t>2</a:t>
            </a:r>
            <a:r>
              <a:rPr lang="en-US" dirty="0"/>
              <a:t>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</a:t>
            </a:r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"345"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"IMAGE"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</a:t>
            </a:r>
            <a:r>
              <a:rPr lang="en-US" dirty="0"/>
              <a:t>3</a:t>
            </a:r>
            <a:r>
              <a:rPr lang="en-US" dirty="0"/>
              <a:t>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"testing 3"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{ </a:t>
            </a:r>
            <a:r>
              <a:rPr lang="en-US" b="1" dirty="0"/>
              <a:t>"_id"</a:t>
            </a:r>
            <a:r>
              <a:rPr lang="en-US" dirty="0"/>
              <a:t>: </a:t>
            </a:r>
            <a:r>
              <a:rPr lang="en-US" b="1" dirty="0"/>
              <a:t>"456"</a:t>
            </a:r>
            <a:r>
              <a:rPr lang="en-US" dirty="0"/>
              <a:t>, </a:t>
            </a:r>
            <a:r>
              <a:rPr lang="en-US" b="1" dirty="0"/>
              <a:t>"type"</a:t>
            </a:r>
            <a:r>
              <a:rPr lang="en-US" dirty="0"/>
              <a:t>: </a:t>
            </a:r>
            <a:r>
              <a:rPr lang="en-US" b="1" dirty="0"/>
              <a:t>"IMAGE"</a:t>
            </a:r>
            <a:r>
              <a:rPr lang="en-US" dirty="0"/>
              <a:t>, </a:t>
            </a:r>
            <a:r>
              <a:rPr lang="en-US" b="1" dirty="0"/>
              <a:t>"size"</a:t>
            </a:r>
            <a:r>
              <a:rPr lang="en-US" dirty="0"/>
              <a:t>: </a:t>
            </a:r>
            <a:r>
              <a:rPr lang="en-US" dirty="0"/>
              <a:t>4</a:t>
            </a:r>
            <a:r>
              <a:rPr lang="en-US" dirty="0"/>
              <a:t>, </a:t>
            </a:r>
            <a:r>
              <a:rPr lang="en-US" b="1" dirty="0"/>
              <a:t>"text"</a:t>
            </a:r>
            <a:r>
              <a:rPr lang="en-US" dirty="0"/>
              <a:t>: </a:t>
            </a:r>
            <a:r>
              <a:rPr lang="en-US" b="1" dirty="0"/>
              <a:t>"testing 4"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b="1" dirty="0" err="1"/>
              <a:t>src</a:t>
            </a:r>
            <a:r>
              <a:rPr lang="en-US" b="1" dirty="0"/>
              <a:t>"</a:t>
            </a:r>
            <a:r>
              <a:rPr lang="en-US" dirty="0"/>
              <a:t>: </a:t>
            </a:r>
            <a:r>
              <a:rPr lang="en-US" b="1" dirty="0"/>
              <a:t>""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];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i="1" dirty="0" err="1"/>
              <a:t>module</a:t>
            </a:r>
            <a:r>
              <a:rPr lang="en-US" dirty="0" err="1"/>
              <a:t>.exports</a:t>
            </a:r>
            <a:r>
              <a:rPr lang="en-US" dirty="0"/>
              <a:t> = </a:t>
            </a:r>
            <a:r>
              <a:rPr lang="en-US" dirty="0"/>
              <a:t>WIDGETS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98899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Paragraph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Component, </a:t>
            </a:r>
            <a:r>
              <a:rPr lang="en-US" dirty="0" err="1"/>
              <a:t>OnInit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/>
              <a:t>Component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'app-widget-paragraph'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paragraph.component.html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paragraph.component.css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WidgetParagraphComponent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3366FF"/>
                </a:solidFill>
              </a:rPr>
              <a:t>@</a:t>
            </a:r>
            <a:r>
              <a:rPr lang="en-US" dirty="0">
                <a:solidFill>
                  <a:srgbClr val="3366FF"/>
                </a:solidFill>
              </a:rPr>
              <a:t>Input</a:t>
            </a:r>
            <a:r>
              <a:rPr lang="en-US" dirty="0">
                <a:solidFill>
                  <a:srgbClr val="3366FF"/>
                </a:solidFill>
              </a:rPr>
              <a:t>()</a:t>
            </a:r>
            <a:br>
              <a:rPr lang="en-US" dirty="0">
                <a:solidFill>
                  <a:srgbClr val="3366FF"/>
                </a:solidFill>
              </a:rPr>
            </a:br>
            <a:r>
              <a:rPr lang="en-US" b="1" dirty="0">
                <a:solidFill>
                  <a:srgbClr val="3366FF"/>
                </a:solidFill>
              </a:rPr>
              <a:t>widget</a:t>
            </a:r>
            <a:r>
              <a:rPr lang="en-US" dirty="0">
                <a:solidFill>
                  <a:srgbClr val="3366FF"/>
                </a:solidFill>
              </a:rPr>
              <a:t>: Widget;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b="1" dirty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871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Paragraph Template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widget-</a:t>
            </a:r>
            <a:r>
              <a:rPr lang="en-US" dirty="0" err="1" smtClean="0"/>
              <a:t>paragraph.component.html</a:t>
            </a:r>
            <a:endParaRPr lang="en-US" dirty="0" smtClean="0"/>
          </a:p>
          <a:p>
            <a:pPr marL="0" indent="0">
              <a:buNone/>
            </a:pPr>
            <a:r>
              <a:rPr lang="pl-PL" dirty="0"/>
              <a:t>&lt;</a:t>
            </a:r>
            <a:r>
              <a:rPr lang="pl-PL" b="1" dirty="0"/>
              <a:t>p</a:t>
            </a:r>
            <a:r>
              <a:rPr lang="pl-PL" dirty="0"/>
              <a:t>&gt;</a:t>
            </a:r>
            <a:br>
              <a:rPr lang="pl-PL" dirty="0"/>
            </a:br>
            <a:r>
              <a:rPr lang="pl-PL" dirty="0"/>
              <a:t>  {{</a:t>
            </a:r>
            <a:r>
              <a:rPr lang="pl-PL" b="1" dirty="0" err="1"/>
              <a:t>widget</a:t>
            </a:r>
            <a:r>
              <a:rPr lang="pl-PL" dirty="0" err="1"/>
              <a:t>.</a:t>
            </a:r>
            <a:r>
              <a:rPr lang="pl-PL" b="1" dirty="0" err="1"/>
              <a:t>text</a:t>
            </a:r>
            <a:r>
              <a:rPr lang="pl-PL" dirty="0"/>
              <a:t>}}</a:t>
            </a:r>
            <a:br>
              <a:rPr lang="pl-PL" dirty="0"/>
            </a:br>
            <a:r>
              <a:rPr lang="pl-PL" dirty="0"/>
              <a:t>&lt;/</a:t>
            </a:r>
            <a:r>
              <a:rPr lang="pl-PL" b="1" dirty="0"/>
              <a:t>p</a:t>
            </a:r>
            <a:r>
              <a:rPr lang="pl-PL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3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Between various 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 err="1" smtClean="0"/>
              <a:t>wiget-list.component.html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/>
              <a:t>&lt;</a:t>
            </a:r>
            <a:r>
              <a:rPr lang="en-US" sz="1600" dirty="0"/>
              <a:t>div *</a:t>
            </a:r>
            <a:r>
              <a:rPr lang="en-US" sz="1600" dirty="0" err="1"/>
              <a:t>ngFor</a:t>
            </a:r>
            <a:r>
              <a:rPr lang="en-US" sz="1600" dirty="0"/>
              <a:t> = "let </a:t>
            </a:r>
            <a:r>
              <a:rPr lang="en-US" sz="1600" i="1" dirty="0"/>
              <a:t>widget</a:t>
            </a:r>
            <a:r>
              <a:rPr lang="en-US" sz="1600" dirty="0"/>
              <a:t> of widgets"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&lt;</a:t>
            </a:r>
            <a:r>
              <a:rPr lang="en-US" sz="1600" dirty="0"/>
              <a:t>div [</a:t>
            </a:r>
            <a:r>
              <a:rPr lang="en-US" sz="1600" dirty="0" err="1">
                <a:solidFill>
                  <a:srgbClr val="3366FF"/>
                </a:solidFill>
              </a:rPr>
              <a:t>ngSwitch</a:t>
            </a:r>
            <a:r>
              <a:rPr lang="en-US" sz="1600" dirty="0"/>
              <a:t>]="</a:t>
            </a:r>
            <a:r>
              <a:rPr lang="en-US" sz="1600" i="1" dirty="0" err="1"/>
              <a:t>widget</a:t>
            </a:r>
            <a:r>
              <a:rPr lang="en-US" sz="1600" dirty="0" err="1"/>
              <a:t>.type</a:t>
            </a:r>
            <a:r>
              <a:rPr lang="en-US" sz="1600" dirty="0"/>
              <a:t>"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dirty="0"/>
              <a:t>app-widget-heading *</a:t>
            </a:r>
            <a:r>
              <a:rPr lang="en-US" sz="1600" dirty="0" err="1">
                <a:solidFill>
                  <a:srgbClr val="3366FF"/>
                </a:solidFill>
              </a:rPr>
              <a:t>ngSwitchCase</a:t>
            </a:r>
            <a:r>
              <a:rPr lang="en-US" sz="1600" dirty="0"/>
              <a:t>="'</a:t>
            </a:r>
            <a:r>
              <a:rPr lang="en-US" sz="1600" dirty="0">
                <a:solidFill>
                  <a:srgbClr val="FF0000"/>
                </a:solidFill>
              </a:rPr>
              <a:t>HEADING</a:t>
            </a:r>
            <a:r>
              <a:rPr lang="en-US" sz="1600" dirty="0"/>
              <a:t>'" [widget]="</a:t>
            </a:r>
            <a:r>
              <a:rPr lang="en-US" sz="1600" i="1" dirty="0"/>
              <a:t>widget</a:t>
            </a:r>
            <a:r>
              <a:rPr lang="en-US" sz="1600" dirty="0"/>
              <a:t>"</a:t>
            </a:r>
            <a:r>
              <a:rPr lang="en-US" sz="1600" dirty="0"/>
              <a:t>&gt;&lt;/</a:t>
            </a:r>
            <a:r>
              <a:rPr lang="en-US" sz="1600" dirty="0"/>
              <a:t>app-widget-heading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dirty="0"/>
              <a:t>app-widget-paragraph *</a:t>
            </a:r>
            <a:r>
              <a:rPr lang="en-US" sz="1600" dirty="0" err="1">
                <a:solidFill>
                  <a:srgbClr val="3366FF"/>
                </a:solidFill>
              </a:rPr>
              <a:t>ngSwitchCase</a:t>
            </a:r>
            <a:r>
              <a:rPr lang="en-US" sz="1600" dirty="0"/>
              <a:t>="'</a:t>
            </a:r>
            <a:r>
              <a:rPr lang="en-US" sz="1600" dirty="0">
                <a:solidFill>
                  <a:srgbClr val="FF0000"/>
                </a:solidFill>
              </a:rPr>
              <a:t>PARAGRAPH</a:t>
            </a:r>
            <a:r>
              <a:rPr lang="en-US" sz="1600" dirty="0"/>
              <a:t>'" [widget]="</a:t>
            </a:r>
            <a:r>
              <a:rPr lang="en-US" sz="1600" i="1" dirty="0"/>
              <a:t>widget</a:t>
            </a:r>
            <a:r>
              <a:rPr lang="en-US" sz="1600" dirty="0"/>
              <a:t>"</a:t>
            </a:r>
            <a:r>
              <a:rPr lang="en-US" sz="1600" dirty="0"/>
              <a:t>&gt;&lt;/</a:t>
            </a:r>
            <a:r>
              <a:rPr lang="en-US" sz="1600" dirty="0"/>
              <a:t>app-widget-paragraph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&lt;/</a:t>
            </a:r>
            <a:r>
              <a:rPr lang="en-US" sz="1600" dirty="0"/>
              <a:t>div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dirty="0"/>
              <a:t>div</a:t>
            </a:r>
            <a:r>
              <a:rPr lang="en-US" sz="16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45739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 Pipe, </a:t>
            </a:r>
            <a:r>
              <a:rPr lang="en-US" dirty="0" err="1"/>
              <a:t>PipeTransform</a:t>
            </a:r>
            <a:r>
              <a:rPr lang="en-US" dirty="0"/>
              <a:t> 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/>
              <a:t>Pipe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name</a:t>
            </a:r>
            <a:r>
              <a:rPr lang="en-US" dirty="0"/>
              <a:t>: </a:t>
            </a:r>
            <a:r>
              <a:rPr lang="en-US" b="1" dirty="0"/>
              <a:t>'</a:t>
            </a:r>
            <a:r>
              <a:rPr lang="en-US" b="1" dirty="0" err="1"/>
              <a:t>myToUpperCase</a:t>
            </a:r>
            <a:r>
              <a:rPr lang="en-US" b="1" dirty="0"/>
              <a:t>'</a:t>
            </a:r>
            <a:br>
              <a:rPr lang="en-US" b="1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ToUpperCasePipe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PipeTransform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/>
              <a:t>transform</a:t>
            </a:r>
            <a:r>
              <a:rPr lang="en-US" dirty="0"/>
              <a:t>(text: String, </a:t>
            </a:r>
            <a:r>
              <a:rPr lang="en-US" dirty="0" err="1"/>
              <a:t>args</a:t>
            </a:r>
            <a:r>
              <a:rPr lang="en-US" dirty="0"/>
              <a:t>?: </a:t>
            </a:r>
            <a:r>
              <a:rPr lang="en-US" b="1" dirty="0"/>
              <a:t>any</a:t>
            </a:r>
            <a:r>
              <a:rPr lang="en-US" dirty="0"/>
              <a:t>): </a:t>
            </a:r>
            <a:r>
              <a:rPr lang="en-US" b="1" dirty="0"/>
              <a:t>any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return </a:t>
            </a:r>
            <a:r>
              <a:rPr lang="en-US" dirty="0" err="1"/>
              <a:t>text.</a:t>
            </a:r>
            <a:r>
              <a:rPr lang="en-US" dirty="0" err="1"/>
              <a:t>toUpperCase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338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Declare new Pipes in Module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import </a:t>
            </a:r>
            <a:r>
              <a:rPr lang="en-US" dirty="0">
                <a:solidFill>
                  <a:srgbClr val="FF0000"/>
                </a:solidFill>
              </a:rPr>
              <a:t>{ </a:t>
            </a:r>
            <a:r>
              <a:rPr lang="en-US" dirty="0" err="1">
                <a:solidFill>
                  <a:srgbClr val="FF0000"/>
                </a:solidFill>
              </a:rPr>
              <a:t>ToUpperCasePipe</a:t>
            </a:r>
            <a:r>
              <a:rPr lang="en-US" dirty="0">
                <a:solidFill>
                  <a:srgbClr val="FF0000"/>
                </a:solidFill>
              </a:rPr>
              <a:t> } </a:t>
            </a:r>
            <a:r>
              <a:rPr lang="en-US" b="1" dirty="0">
                <a:solidFill>
                  <a:srgbClr val="FF0000"/>
                </a:solidFill>
              </a:rPr>
              <a:t>from './pipes/to-upper-</a:t>
            </a:r>
            <a:r>
              <a:rPr lang="en-US" b="1" dirty="0" err="1">
                <a:solidFill>
                  <a:srgbClr val="FF0000"/>
                </a:solidFill>
              </a:rPr>
              <a:t>case.pipe</a:t>
            </a:r>
            <a:r>
              <a:rPr lang="en-US" b="1" dirty="0">
                <a:solidFill>
                  <a:srgbClr val="FF0000"/>
                </a:solidFill>
              </a:rPr>
              <a:t>'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NgModule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declarations</a:t>
            </a:r>
            <a:r>
              <a:rPr lang="en-US" dirty="0"/>
              <a:t>: [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AppComponent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LoginComponent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RegisterComponent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ProfileComponent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WebsiteListComponent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WigetListComponent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WidgetHeadingComponent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WidgetParagraphComponent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FF0000"/>
                </a:solidFill>
              </a:rPr>
              <a:t>ToUpperCasePipe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imports</a:t>
            </a:r>
            <a:r>
              <a:rPr lang="en-US" dirty="0"/>
              <a:t>: [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BrowserModule</a:t>
            </a:r>
            <a:r>
              <a:rPr lang="en-US" dirty="0"/>
              <a:t>, </a:t>
            </a:r>
            <a:r>
              <a:rPr lang="en-US" dirty="0"/>
              <a:t>routing</a:t>
            </a:r>
            <a:r>
              <a:rPr lang="en-US" dirty="0"/>
              <a:t>, </a:t>
            </a:r>
            <a:r>
              <a:rPr lang="en-US" dirty="0" err="1"/>
              <a:t>FormsModule</a:t>
            </a:r>
            <a:r>
              <a:rPr lang="en-US" dirty="0"/>
              <a:t>, </a:t>
            </a:r>
            <a:r>
              <a:rPr lang="en-US" dirty="0" err="1"/>
              <a:t>HttpModule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providers</a:t>
            </a:r>
            <a:r>
              <a:rPr lang="en-US" dirty="0"/>
              <a:t>: [</a:t>
            </a:r>
            <a:r>
              <a:rPr lang="en-US" dirty="0" err="1"/>
              <a:t>UserService</a:t>
            </a:r>
            <a:r>
              <a:rPr lang="en-US" dirty="0"/>
              <a:t>, </a:t>
            </a:r>
            <a:r>
              <a:rPr lang="en-US" dirty="0" err="1"/>
              <a:t>WebsiteService</a:t>
            </a:r>
            <a:r>
              <a:rPr lang="en-US" dirty="0"/>
              <a:t>, </a:t>
            </a:r>
            <a:r>
              <a:rPr lang="en-US" dirty="0" err="1"/>
              <a:t>WidgetService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bootstrap</a:t>
            </a:r>
            <a:r>
              <a:rPr lang="en-US" dirty="0"/>
              <a:t>: [</a:t>
            </a:r>
            <a:r>
              <a:rPr lang="en-US" dirty="0" err="1"/>
              <a:t>AppComponent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AppModule</a:t>
            </a:r>
            <a:r>
              <a:rPr lang="en-US" dirty="0"/>
              <a:t> { }</a:t>
            </a:r>
          </a:p>
        </p:txBody>
      </p:sp>
    </p:spTree>
    <p:extLst>
      <p:ext uri="{BB962C8B-B14F-4D97-AF65-F5344CB8AC3E}">
        <p14:creationId xmlns:p14="http://schemas.microsoft.com/office/powerpoint/2010/main" val="291098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29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b="959"/>
          <a:stretch>
            <a:fillRect/>
          </a:stretch>
        </p:blipFill>
        <p:spPr>
          <a:xfrm>
            <a:off x="457200" y="659394"/>
            <a:ext cx="8229600" cy="5466769"/>
          </a:xfrm>
        </p:spPr>
      </p:pic>
    </p:spTree>
    <p:extLst>
      <p:ext uri="{BB962C8B-B14F-4D97-AF65-F5344CB8AC3E}">
        <p14:creationId xmlns:p14="http://schemas.microsoft.com/office/powerpoint/2010/main" val="3932929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Pipe to Transform Bound Text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Use the pipe on bound text. Here we apply it to the paragraph widget: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&lt;</a:t>
            </a:r>
            <a:r>
              <a:rPr lang="en-US" sz="2000" b="1" dirty="0">
                <a:latin typeface="+mj-lt"/>
              </a:rPr>
              <a:t>p</a:t>
            </a:r>
            <a:r>
              <a:rPr lang="en-US" sz="2000" dirty="0">
                <a:latin typeface="+mj-lt"/>
              </a:rPr>
              <a:t>&gt;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 {{</a:t>
            </a:r>
            <a:r>
              <a:rPr lang="en-US" sz="2000" b="1" dirty="0" err="1">
                <a:latin typeface="+mj-lt"/>
              </a:rPr>
              <a:t>widget</a:t>
            </a:r>
            <a:r>
              <a:rPr lang="en-US" sz="2000" dirty="0" err="1">
                <a:latin typeface="+mj-lt"/>
              </a:rPr>
              <a:t>.</a:t>
            </a:r>
            <a:r>
              <a:rPr lang="en-US" sz="2000" b="1" dirty="0" err="1">
                <a:latin typeface="+mj-lt"/>
              </a:rPr>
              <a:t>text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| </a:t>
            </a:r>
            <a:r>
              <a:rPr lang="en-US" sz="2000" b="1" dirty="0" err="1">
                <a:solidFill>
                  <a:srgbClr val="FF0000"/>
                </a:solidFill>
                <a:latin typeface="+mj-lt"/>
              </a:rPr>
              <a:t>myToUpperCase</a:t>
            </a:r>
            <a:r>
              <a:rPr lang="en-US" sz="2000" dirty="0">
                <a:latin typeface="+mj-lt"/>
              </a:rPr>
              <a:t>}}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&lt;/</a:t>
            </a:r>
            <a:r>
              <a:rPr lang="en-US" sz="2000" b="1" dirty="0">
                <a:latin typeface="+mj-lt"/>
              </a:rPr>
              <a:t>p</a:t>
            </a:r>
            <a:r>
              <a:rPr lang="en-US" sz="2000" dirty="0">
                <a:latin typeface="+mj-lt"/>
              </a:rPr>
              <a:t>&gt;</a:t>
            </a:r>
            <a:endParaRPr lang="en-US" sz="2000" dirty="0" smtClean="0">
              <a:latin typeface="+mj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And here we apply it to the heading widget:</a:t>
            </a:r>
          </a:p>
          <a:p>
            <a:pPr marL="0" indent="0">
              <a:buNone/>
            </a:pPr>
            <a:r>
              <a:rPr lang="en-US" sz="2900" b="1" dirty="0"/>
              <a:t>&lt;div [</a:t>
            </a:r>
            <a:r>
              <a:rPr lang="en-US" sz="2900" b="1" dirty="0" err="1"/>
              <a:t>ngSwitch</a:t>
            </a:r>
            <a:r>
              <a:rPr lang="en-US" sz="2900" b="1" dirty="0"/>
              <a:t>] = "</a:t>
            </a:r>
            <a:r>
              <a:rPr lang="en-US" sz="2900" b="1" dirty="0" err="1"/>
              <a:t>widget.size</a:t>
            </a:r>
            <a:r>
              <a:rPr lang="en-US" sz="2900" b="1" dirty="0"/>
              <a:t>"&gt;</a:t>
            </a:r>
            <a:br>
              <a:rPr lang="en-US" sz="2900" b="1" dirty="0"/>
            </a:br>
            <a:r>
              <a:rPr lang="en-US" sz="2900" b="1" dirty="0"/>
              <a:t>   &lt;h1 *</a:t>
            </a:r>
            <a:r>
              <a:rPr lang="en-US" sz="2900" b="1" dirty="0" err="1"/>
              <a:t>ngSwitchCase</a:t>
            </a:r>
            <a:r>
              <a:rPr lang="en-US" sz="2900" b="1" dirty="0"/>
              <a:t>="1"&gt;{{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}}&lt;/h1&gt;</a:t>
            </a:r>
            <a:br>
              <a:rPr lang="en-US" sz="2900" b="1" dirty="0"/>
            </a:br>
            <a:r>
              <a:rPr lang="en-US" sz="2900" b="1" dirty="0"/>
              <a:t>   &lt;h2 *</a:t>
            </a:r>
            <a:r>
              <a:rPr lang="en-US" sz="2900" b="1" dirty="0" err="1"/>
              <a:t>ngSwitchCase</a:t>
            </a:r>
            <a:r>
              <a:rPr lang="en-US" sz="2900" b="1" dirty="0"/>
              <a:t>="2"&gt;{{</a:t>
            </a:r>
            <a:r>
              <a:rPr lang="en-US" sz="2900" b="1" dirty="0" err="1"/>
              <a:t>widget.text</a:t>
            </a:r>
            <a:r>
              <a:rPr lang="en-US" sz="2900" b="1" dirty="0"/>
              <a:t> | </a:t>
            </a:r>
            <a:r>
              <a:rPr lang="en-US" sz="2900" b="1" dirty="0" err="1">
                <a:solidFill>
                  <a:srgbClr val="FF0000"/>
                </a:solidFill>
              </a:rPr>
              <a:t>myToUpperCase</a:t>
            </a:r>
            <a:r>
              <a:rPr lang="en-US" sz="2900" b="1" dirty="0"/>
              <a:t>}} &lt;/h2&gt;</a:t>
            </a:r>
            <a:br>
              <a:rPr lang="en-US" sz="2900" b="1" dirty="0"/>
            </a:br>
            <a:r>
              <a:rPr lang="en-US" sz="2900" b="1" dirty="0"/>
              <a:t>   &lt;h3 *</a:t>
            </a:r>
            <a:r>
              <a:rPr lang="en-US" sz="2900" b="1" dirty="0" err="1"/>
              <a:t>ngSwitchCase</a:t>
            </a:r>
            <a:r>
              <a:rPr lang="en-US" sz="2900" b="1" dirty="0"/>
              <a:t>="3"&gt;{{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}}&lt;/h3&gt;</a:t>
            </a:r>
            <a:br>
              <a:rPr lang="en-US" sz="2900" b="1" dirty="0"/>
            </a:br>
            <a:r>
              <a:rPr lang="en-US" sz="2900" b="1" dirty="0"/>
              <a:t>   &lt;h4 *</a:t>
            </a:r>
            <a:r>
              <a:rPr lang="en-US" sz="2900" b="1" dirty="0" err="1"/>
              <a:t>ngSwitchCase</a:t>
            </a:r>
            <a:r>
              <a:rPr lang="en-US" sz="2900" b="1" dirty="0"/>
              <a:t>="4"&gt;{{</a:t>
            </a:r>
            <a:r>
              <a:rPr lang="en-US" sz="2900" b="1" dirty="0" err="1"/>
              <a:t>widget.text</a:t>
            </a:r>
            <a:r>
              <a:rPr lang="en-US" sz="2900" b="1" dirty="0"/>
              <a:t>}}&lt;/h4&gt;</a:t>
            </a:r>
            <a:br>
              <a:rPr lang="en-US" sz="2900" b="1" dirty="0"/>
            </a:br>
            <a:r>
              <a:rPr lang="en-US" sz="2900" b="1" dirty="0"/>
              <a:t>&lt;/div&gt;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127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iFrame</a:t>
            </a:r>
            <a:r>
              <a:rPr lang="en-US" dirty="0" smtClean="0"/>
              <a:t> Widget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2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new widget To 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var</a:t>
            </a:r>
            <a:r>
              <a:rPr lang="en-US" sz="2000" b="1" dirty="0"/>
              <a:t> </a:t>
            </a:r>
            <a:r>
              <a:rPr lang="en-US" sz="2000" dirty="0"/>
              <a:t>WIDGETS </a:t>
            </a:r>
            <a:r>
              <a:rPr lang="en-US" sz="2000" dirty="0"/>
              <a:t>= [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 { </a:t>
            </a:r>
            <a:r>
              <a:rPr lang="en-US" sz="2000" b="1" dirty="0">
                <a:solidFill>
                  <a:srgbClr val="FF0000"/>
                </a:solidFill>
              </a:rPr>
              <a:t>"_id"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"765"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"type"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"IFRAME"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"size"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"text"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"This is a </a:t>
            </a:r>
            <a:r>
              <a:rPr lang="en-US" sz="2000" b="1" dirty="0" err="1">
                <a:solidFill>
                  <a:srgbClr val="FF0000"/>
                </a:solidFill>
              </a:rPr>
              <a:t>iframe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b="1" dirty="0" err="1">
                <a:solidFill>
                  <a:srgbClr val="FF0000"/>
                </a:solidFill>
              </a:rPr>
              <a:t>src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b="1" dirty="0">
                <a:solidFill>
                  <a:srgbClr val="FF0000"/>
                </a:solidFill>
              </a:rPr>
              <a:t>"http://</a:t>
            </a:r>
            <a:r>
              <a:rPr lang="en-US" sz="2000" b="1" dirty="0" err="1">
                <a:solidFill>
                  <a:srgbClr val="FF0000"/>
                </a:solidFill>
              </a:rPr>
              <a:t>cnn.com</a:t>
            </a:r>
            <a:r>
              <a:rPr lang="en-US" sz="2000" b="1" dirty="0">
                <a:solidFill>
                  <a:srgbClr val="FF0000"/>
                </a:solidFill>
              </a:rPr>
              <a:t>"</a:t>
            </a:r>
            <a:r>
              <a:rPr lang="en-US" sz="2000" dirty="0">
                <a:solidFill>
                  <a:srgbClr val="FF0000"/>
                </a:solidFill>
              </a:rPr>
              <a:t>},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"654"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"PARAGRAPH"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</a:t>
            </a:r>
            <a:r>
              <a:rPr lang="en-US" sz="2000" dirty="0"/>
              <a:t>0</a:t>
            </a:r>
            <a:r>
              <a:rPr lang="en-US" sz="2000" dirty="0"/>
              <a:t>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"This is a paragraph"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"123"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"HEADING"</a:t>
            </a:r>
            <a:r>
              <a:rPr lang="en-US" sz="2000" dirty="0"/>
              <a:t>,  </a:t>
            </a:r>
            <a:r>
              <a:rPr lang="en-US" sz="2000" b="1" dirty="0"/>
              <a:t>"size"</a:t>
            </a:r>
            <a:r>
              <a:rPr lang="en-US" sz="2000" dirty="0"/>
              <a:t>: </a:t>
            </a:r>
            <a:r>
              <a:rPr lang="en-US" sz="2000" dirty="0"/>
              <a:t>1</a:t>
            </a:r>
            <a:r>
              <a:rPr lang="en-US" sz="2000" dirty="0"/>
              <a:t>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"GIZMODO"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"234"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"HEADING"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</a:t>
            </a:r>
            <a:r>
              <a:rPr lang="en-US" sz="2000" dirty="0"/>
              <a:t>2</a:t>
            </a:r>
            <a:r>
              <a:rPr lang="en-US" sz="2000" dirty="0"/>
              <a:t>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</a:t>
            </a:r>
            <a:r>
              <a:rPr lang="en-US" sz="2000" b="1" dirty="0" err="1"/>
              <a:t>Lorem</a:t>
            </a:r>
            <a:r>
              <a:rPr lang="en-US" sz="2000" b="1" dirty="0"/>
              <a:t> </a:t>
            </a:r>
            <a:r>
              <a:rPr lang="en-US" sz="2000" b="1" dirty="0" err="1"/>
              <a:t>ipsum</a:t>
            </a:r>
            <a:r>
              <a:rPr lang="en-US" sz="2000" b="1" dirty="0"/>
              <a:t>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"345"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"IMAGE"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</a:t>
            </a:r>
            <a:r>
              <a:rPr lang="en-US" sz="2000" dirty="0"/>
              <a:t>3</a:t>
            </a:r>
            <a:r>
              <a:rPr lang="en-US" sz="2000" dirty="0"/>
              <a:t>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"testing 3"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},</a:t>
            </a:r>
            <a:br>
              <a:rPr lang="en-US" sz="2000" dirty="0"/>
            </a:br>
            <a:r>
              <a:rPr lang="en-US" sz="2000" dirty="0"/>
              <a:t>  { </a:t>
            </a:r>
            <a:r>
              <a:rPr lang="en-US" sz="2000" b="1" dirty="0"/>
              <a:t>"_id"</a:t>
            </a:r>
            <a:r>
              <a:rPr lang="en-US" sz="2000" dirty="0"/>
              <a:t>: </a:t>
            </a:r>
            <a:r>
              <a:rPr lang="en-US" sz="2000" b="1" dirty="0"/>
              <a:t>"456"</a:t>
            </a:r>
            <a:r>
              <a:rPr lang="en-US" sz="2000" dirty="0"/>
              <a:t>, </a:t>
            </a:r>
            <a:r>
              <a:rPr lang="en-US" sz="2000" b="1" dirty="0"/>
              <a:t>"type"</a:t>
            </a:r>
            <a:r>
              <a:rPr lang="en-US" sz="2000" dirty="0"/>
              <a:t>: </a:t>
            </a:r>
            <a:r>
              <a:rPr lang="en-US" sz="2000" b="1" dirty="0"/>
              <a:t>"IMAGE"</a:t>
            </a:r>
            <a:r>
              <a:rPr lang="en-US" sz="2000" dirty="0"/>
              <a:t>, </a:t>
            </a:r>
            <a:r>
              <a:rPr lang="en-US" sz="2000" b="1" dirty="0"/>
              <a:t>"size"</a:t>
            </a:r>
            <a:r>
              <a:rPr lang="en-US" sz="2000" dirty="0"/>
              <a:t>: </a:t>
            </a:r>
            <a:r>
              <a:rPr lang="en-US" sz="2000" dirty="0"/>
              <a:t>4</a:t>
            </a:r>
            <a:r>
              <a:rPr lang="en-US" sz="2000" dirty="0"/>
              <a:t>, </a:t>
            </a:r>
            <a:r>
              <a:rPr lang="en-US" sz="2000" b="1" dirty="0"/>
              <a:t>"text"</a:t>
            </a:r>
            <a:r>
              <a:rPr lang="en-US" sz="2000" dirty="0"/>
              <a:t>: </a:t>
            </a:r>
            <a:r>
              <a:rPr lang="en-US" sz="2000" b="1" dirty="0"/>
              <a:t>"testing 4"</a:t>
            </a:r>
            <a:r>
              <a:rPr lang="en-US" sz="2000" dirty="0"/>
              <a:t>, </a:t>
            </a:r>
            <a:r>
              <a:rPr lang="en-US" sz="2000" b="1" dirty="0"/>
              <a:t>"</a:t>
            </a:r>
            <a:r>
              <a:rPr lang="en-US" sz="2000" b="1" dirty="0" err="1"/>
              <a:t>src</a:t>
            </a:r>
            <a:r>
              <a:rPr lang="en-US" sz="2000" b="1" dirty="0"/>
              <a:t>"</a:t>
            </a:r>
            <a:r>
              <a:rPr lang="en-US" sz="2000" dirty="0"/>
              <a:t>: </a:t>
            </a:r>
            <a:r>
              <a:rPr lang="en-US" sz="2000" b="1" dirty="0"/>
              <a:t>""</a:t>
            </a: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>];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b="1" i="1" dirty="0" err="1"/>
              <a:t>module</a:t>
            </a:r>
            <a:r>
              <a:rPr lang="en-US" sz="2000" dirty="0" err="1"/>
              <a:t>.exports</a:t>
            </a:r>
            <a:r>
              <a:rPr lang="en-US" sz="2000" dirty="0"/>
              <a:t> = </a:t>
            </a:r>
            <a:r>
              <a:rPr lang="en-US" sz="2000" dirty="0"/>
              <a:t>WIDGETS</a:t>
            </a:r>
            <a:r>
              <a:rPr lang="en-US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75354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iFrame</a:t>
            </a:r>
            <a:r>
              <a:rPr lang="en-US" dirty="0" smtClean="0"/>
              <a:t>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import </a:t>
            </a:r>
            <a:r>
              <a:rPr lang="en-US" dirty="0"/>
              <a:t>{Component, Input, </a:t>
            </a:r>
            <a:r>
              <a:rPr lang="en-US" dirty="0" err="1"/>
              <a:t>OnInit</a:t>
            </a:r>
            <a:r>
              <a:rPr lang="en-US" dirty="0"/>
              <a:t>} </a:t>
            </a:r>
            <a:r>
              <a:rPr lang="en-US" b="1" dirty="0"/>
              <a:t>from '@angular/core'</a:t>
            </a:r>
            <a:r>
              <a:rPr lang="en-US" dirty="0"/>
              <a:t>;</a:t>
            </a:r>
            <a:br>
              <a:rPr lang="en-US" dirty="0"/>
            </a:br>
            <a:r>
              <a:rPr lang="en-US" b="1" dirty="0"/>
              <a:t>import </a:t>
            </a:r>
            <a:r>
              <a:rPr lang="en-US" dirty="0"/>
              <a:t>{Widget} </a:t>
            </a:r>
            <a:r>
              <a:rPr lang="en-US" b="1" dirty="0"/>
              <a:t>from '../../../models/</a:t>
            </a:r>
            <a:r>
              <a:rPr lang="en-US" b="1" dirty="0" err="1"/>
              <a:t>widget.model.client</a:t>
            </a:r>
            <a:r>
              <a:rPr lang="en-US" b="1" dirty="0"/>
              <a:t>'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/>
              <a:t>Component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1" dirty="0"/>
              <a:t>'app-widget-</a:t>
            </a:r>
            <a:r>
              <a:rPr lang="en-US" b="1" dirty="0" err="1"/>
              <a:t>iframe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templateUrl</a:t>
            </a:r>
            <a:r>
              <a:rPr lang="en-US" dirty="0"/>
              <a:t>: </a:t>
            </a:r>
            <a:r>
              <a:rPr lang="en-US" b="1" dirty="0"/>
              <a:t>'./widget-</a:t>
            </a:r>
            <a:r>
              <a:rPr lang="en-US" b="1" dirty="0" err="1"/>
              <a:t>iframe.component.html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 err="1"/>
              <a:t>styleUrls</a:t>
            </a:r>
            <a:r>
              <a:rPr lang="en-US" dirty="0"/>
              <a:t>: [</a:t>
            </a:r>
            <a:r>
              <a:rPr lang="en-US" b="1" dirty="0"/>
              <a:t>'./widget-</a:t>
            </a:r>
            <a:r>
              <a:rPr lang="en-US" b="1" dirty="0" err="1"/>
              <a:t>iframe.component.css</a:t>
            </a:r>
            <a:r>
              <a:rPr lang="en-US" b="1" dirty="0"/>
              <a:t>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})</a:t>
            </a:r>
            <a:br>
              <a:rPr lang="en-US" dirty="0"/>
            </a:br>
            <a:r>
              <a:rPr lang="en-US" b="1" dirty="0"/>
              <a:t>export class </a:t>
            </a:r>
            <a:r>
              <a:rPr lang="en-US" dirty="0" err="1"/>
              <a:t>WidgetIframeComponent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OnInit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@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>
                <a:solidFill>
                  <a:srgbClr val="FF0000"/>
                </a:solidFill>
              </a:rPr>
              <a:t>()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rgbClr val="FF0000"/>
                </a:solidFill>
              </a:rPr>
              <a:t>widget</a:t>
            </a:r>
            <a:r>
              <a:rPr lang="en-US" dirty="0">
                <a:solidFill>
                  <a:srgbClr val="FF0000"/>
                </a:solidFill>
              </a:rPr>
              <a:t>: Widget;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</a:t>
            </a:r>
            <a:r>
              <a:rPr lang="en-US" b="1" dirty="0"/>
              <a:t>constructor</a:t>
            </a:r>
            <a:r>
              <a:rPr lang="en-US" dirty="0"/>
              <a:t>() {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ngOnInit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8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new property to Widget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export class </a:t>
            </a:r>
            <a:r>
              <a:rPr lang="en-US" dirty="0"/>
              <a:t>Widget 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_id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type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size</a:t>
            </a:r>
            <a:r>
              <a:rPr lang="en-US" dirty="0"/>
              <a:t>: Number;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text</a:t>
            </a:r>
            <a:r>
              <a:rPr lang="en-US" dirty="0"/>
              <a:t>: String;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src</a:t>
            </a:r>
            <a:r>
              <a:rPr lang="en-US" dirty="0">
                <a:solidFill>
                  <a:srgbClr val="FF0000"/>
                </a:solidFill>
              </a:rPr>
              <a:t>: String;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/>
              <a:t>constructor</a:t>
            </a:r>
            <a:r>
              <a:rPr lang="en-US" dirty="0"/>
              <a:t>(_id: String, </a:t>
            </a:r>
            <a:r>
              <a:rPr lang="en-US" dirty="0" err="1"/>
              <a:t>type:String</a:t>
            </a:r>
            <a:r>
              <a:rPr lang="en-US" dirty="0"/>
              <a:t>, size: Number, text: String, </a:t>
            </a:r>
            <a:r>
              <a:rPr lang="en-US" dirty="0" err="1"/>
              <a:t>src</a:t>
            </a:r>
            <a:r>
              <a:rPr lang="en-US" dirty="0"/>
              <a:t>: String){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_id</a:t>
            </a:r>
            <a:r>
              <a:rPr lang="en-US" b="1" dirty="0"/>
              <a:t> </a:t>
            </a:r>
            <a:r>
              <a:rPr lang="en-US" dirty="0"/>
              <a:t>= _id;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type</a:t>
            </a:r>
            <a:r>
              <a:rPr lang="en-US" b="1" dirty="0"/>
              <a:t> </a:t>
            </a:r>
            <a:r>
              <a:rPr lang="en-US" dirty="0"/>
              <a:t>= type;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size</a:t>
            </a:r>
            <a:r>
              <a:rPr lang="en-US" b="1" dirty="0"/>
              <a:t> </a:t>
            </a:r>
            <a:r>
              <a:rPr lang="en-US" dirty="0"/>
              <a:t>= size;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this</a:t>
            </a:r>
            <a:r>
              <a:rPr lang="en-US" dirty="0" err="1"/>
              <a:t>.</a:t>
            </a:r>
            <a:r>
              <a:rPr lang="en-US" b="1" dirty="0" err="1"/>
              <a:t>text</a:t>
            </a:r>
            <a:r>
              <a:rPr lang="en-US" b="1" dirty="0"/>
              <a:t> </a:t>
            </a:r>
            <a:r>
              <a:rPr lang="en-US" dirty="0"/>
              <a:t>= text;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this</a:t>
            </a:r>
            <a:r>
              <a:rPr lang="en-US" dirty="0" err="1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src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 err="1">
                <a:solidFill>
                  <a:srgbClr val="FF0000"/>
                </a:solidFill>
              </a:rPr>
              <a:t>src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576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8-01-07 at 5.35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7" b="-13837"/>
          <a:stretch>
            <a:fillRect/>
          </a:stretch>
        </p:blipFill>
        <p:spPr>
          <a:xfrm>
            <a:off x="502919" y="490419"/>
            <a:ext cx="8229600" cy="5635744"/>
          </a:xfrm>
        </p:spPr>
      </p:pic>
    </p:spTree>
    <p:extLst>
      <p:ext uri="{BB962C8B-B14F-4D97-AF65-F5344CB8AC3E}">
        <p14:creationId xmlns:p14="http://schemas.microsoft.com/office/powerpoint/2010/main" val="181398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8-01-07 at 5.37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r="1582"/>
          <a:stretch>
            <a:fillRect/>
          </a:stretch>
        </p:blipFill>
        <p:spPr>
          <a:xfrm>
            <a:off x="457200" y="274638"/>
            <a:ext cx="8229600" cy="5851526"/>
          </a:xfrm>
        </p:spPr>
      </p:pic>
    </p:spTree>
    <p:extLst>
      <p:ext uri="{BB962C8B-B14F-4D97-AF65-F5344CB8AC3E}">
        <p14:creationId xmlns:p14="http://schemas.microsoft.com/office/powerpoint/2010/main" val="36709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Server Side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retrieve the same data from server side.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5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1-07 at 5.40.39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50" b="-14150"/>
          <a:stretch/>
        </p:blipFill>
        <p:spPr>
          <a:xfrm>
            <a:off x="457200" y="647184"/>
            <a:ext cx="8229600" cy="5478980"/>
          </a:xfrm>
        </p:spPr>
      </p:pic>
    </p:spTree>
    <p:extLst>
      <p:ext uri="{BB962C8B-B14F-4D97-AF65-F5344CB8AC3E}">
        <p14:creationId xmlns:p14="http://schemas.microsoft.com/office/powerpoint/2010/main" val="77789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WebSite</a:t>
            </a:r>
            <a:r>
              <a:rPr lang="en-US" dirty="0" smtClean="0"/>
              <a:t> </a:t>
            </a:r>
            <a:r>
              <a:rPr lang="en-US" dirty="0" err="1" smtClean="0"/>
              <a:t>WebService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5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527</Words>
  <Application>Microsoft Macintosh PowerPoint</Application>
  <PresentationFormat>On-screen Show (4:3)</PresentationFormat>
  <Paragraphs>109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WebSite Client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Server Side </vt:lpstr>
      <vt:lpstr>PowerPoint Presentation</vt:lpstr>
      <vt:lpstr>       WebSite WebService </vt:lpstr>
      <vt:lpstr>PowerPoint Presentation</vt:lpstr>
      <vt:lpstr>PowerPoint Presentation</vt:lpstr>
      <vt:lpstr>PowerPoint Presentation</vt:lpstr>
      <vt:lpstr>Widget Client side</vt:lpstr>
      <vt:lpstr>Create a Data Model </vt:lpstr>
      <vt:lpstr>Create  a Service </vt:lpstr>
      <vt:lpstr>Register WidgetServices provider</vt:lpstr>
      <vt:lpstr>Create Component</vt:lpstr>
      <vt:lpstr>Inject Service into component, On Init, retrieve data from Service</vt:lpstr>
      <vt:lpstr>Render collection of Data </vt:lpstr>
      <vt:lpstr>Declare Router for new View</vt:lpstr>
      <vt:lpstr>Widget server side</vt:lpstr>
      <vt:lpstr>Create Server Mock Data(on server) </vt:lpstr>
      <vt:lpstr>Create web Service </vt:lpstr>
      <vt:lpstr>Plug into app.js</vt:lpstr>
      <vt:lpstr>Inject Http Service to Client Service </vt:lpstr>
      <vt:lpstr>Retrieve Data collection asynchronously</vt:lpstr>
      <vt:lpstr>On Init, retrieve data from Service</vt:lpstr>
      <vt:lpstr>Nested Components</vt:lpstr>
      <vt:lpstr>Created nested Component WidgetHeading</vt:lpstr>
      <vt:lpstr>Render widget header </vt:lpstr>
      <vt:lpstr>Bind Nested Component Attributes to Parent Data</vt:lpstr>
      <vt:lpstr>Use ngSwitch to Choose among Several Templates </vt:lpstr>
      <vt:lpstr>Adding a Paragraph Widget</vt:lpstr>
      <vt:lpstr>Create new Paragraph Component</vt:lpstr>
      <vt:lpstr>Configure Paragraph Template </vt:lpstr>
      <vt:lpstr>Switch Between various widgets</vt:lpstr>
      <vt:lpstr>Pipes </vt:lpstr>
      <vt:lpstr>Create a new Pipe</vt:lpstr>
      <vt:lpstr>Declare new Pipes in Module App</vt:lpstr>
      <vt:lpstr>Use Pipe to Transform Bound Text </vt:lpstr>
      <vt:lpstr>iFrame Widget</vt:lpstr>
      <vt:lpstr>Add a new widget To Mock</vt:lpstr>
      <vt:lpstr>Create new iFrame Component</vt:lpstr>
      <vt:lpstr>Add new property to Widget Class</vt:lpstr>
    </vt:vector>
  </TitlesOfParts>
  <Company>Sears Holdings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client</dc:title>
  <dc:creator>Lijuan Yang</dc:creator>
  <cp:lastModifiedBy>Lijuan Yang</cp:lastModifiedBy>
  <cp:revision>57</cp:revision>
  <dcterms:created xsi:type="dcterms:W3CDTF">2018-01-08T01:26:40Z</dcterms:created>
  <dcterms:modified xsi:type="dcterms:W3CDTF">2018-01-08T21:30:01Z</dcterms:modified>
</cp:coreProperties>
</file>